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07_0.xml" ContentType="application/vnd.ms-powerpoint.comments+xml"/>
  <Override PartName="/ppt/notesSlides/notesSlide8.xml" ContentType="application/vnd.openxmlformats-officedocument.presentationml.notesSlide+xml"/>
  <Override PartName="/ppt/comments/modernComment_139_665D5532.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29_59D5DE49.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33"/>
  </p:notesMasterIdLst>
  <p:sldIdLst>
    <p:sldId id="256" r:id="rId2"/>
    <p:sldId id="258" r:id="rId3"/>
    <p:sldId id="259" r:id="rId4"/>
    <p:sldId id="261" r:id="rId5"/>
    <p:sldId id="302" r:id="rId6"/>
    <p:sldId id="281" r:id="rId7"/>
    <p:sldId id="263" r:id="rId8"/>
    <p:sldId id="313" r:id="rId9"/>
    <p:sldId id="314" r:id="rId10"/>
    <p:sldId id="298" r:id="rId11"/>
    <p:sldId id="297" r:id="rId12"/>
    <p:sldId id="299" r:id="rId13"/>
    <p:sldId id="296" r:id="rId14"/>
    <p:sldId id="295" r:id="rId15"/>
    <p:sldId id="300" r:id="rId16"/>
    <p:sldId id="316" r:id="rId17"/>
    <p:sldId id="303" r:id="rId18"/>
    <p:sldId id="305" r:id="rId19"/>
    <p:sldId id="304" r:id="rId20"/>
    <p:sldId id="306" r:id="rId21"/>
    <p:sldId id="322" r:id="rId22"/>
    <p:sldId id="308" r:id="rId23"/>
    <p:sldId id="309" r:id="rId24"/>
    <p:sldId id="311" r:id="rId25"/>
    <p:sldId id="310" r:id="rId26"/>
    <p:sldId id="317" r:id="rId27"/>
    <p:sldId id="323" r:id="rId28"/>
    <p:sldId id="318" r:id="rId29"/>
    <p:sldId id="319" r:id="rId30"/>
    <p:sldId id="320" r:id="rId31"/>
    <p:sldId id="321" r:id="rId32"/>
  </p:sldIdLst>
  <p:sldSz cx="9144000" cy="5143500" type="screen16x9"/>
  <p:notesSz cx="6858000" cy="9144000"/>
  <p:embeddedFontLst>
    <p:embeddedFont>
      <p:font typeface="Cousine" panose="020B060402020202020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65E2F02-1EBE-80CB-485B-566D245F1ECB}" name="Ryan Ang" initials="RA" userId="3a203a00dad35f68"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C55EEA4-988B-492D-99E5-9B07CBB69424}">
  <a:tblStyle styleId="{FC55EEA4-988B-492D-99E5-9B07CBB69424}"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216E642-95D0-4B56-8B43-F84085D1147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4843" autoAdjust="0"/>
  </p:normalViewPr>
  <p:slideViewPr>
    <p:cSldViewPr snapToGrid="0">
      <p:cViewPr varScale="1">
        <p:scale>
          <a:sx n="46" d="100"/>
          <a:sy n="46" d="100"/>
        </p:scale>
        <p:origin x="1860"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fntdata"/><Relationship Id="rId42"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presProps" Target="presProps.xml"/></Relationships>
</file>

<file path=ppt/comments/modernComment_107_0.xml><?xml version="1.0" encoding="utf-8"?>
<p188:cmLst xmlns:a="http://schemas.openxmlformats.org/drawingml/2006/main" xmlns:r="http://schemas.openxmlformats.org/officeDocument/2006/relationships" xmlns:p188="http://schemas.microsoft.com/office/powerpoint/2018/8/main">
  <p188:cm id="{2829CBFC-112C-4320-B012-E582C03E4E5E}" authorId="{C65E2F02-1EBE-80CB-485B-566D245F1ECB}" status="resolved" created="2022-07-26T06:27:19.276" complete="100000">
    <pc:sldMkLst xmlns:pc="http://schemas.microsoft.com/office/powerpoint/2013/main/command">
      <pc:docMk/>
      <pc:sldMk cId="0" sldId="263"/>
    </pc:sldMkLst>
    <p188:txBody>
      <a:bodyPr/>
      <a:lstStyle/>
      <a:p>
        <a:r>
          <a:rPr lang="en-SG"/>
          <a:t>Balance between Selling it, and OVERSELLING it (make clear the difference between community edition and enterprise</a:t>
        </a:r>
      </a:p>
    </p188:txBody>
  </p188:cm>
</p188:cmLst>
</file>

<file path=ppt/comments/modernComment_129_59D5DE49.xml><?xml version="1.0" encoding="utf-8"?>
<p188:cmLst xmlns:a="http://schemas.openxmlformats.org/drawingml/2006/main" xmlns:r="http://schemas.openxmlformats.org/officeDocument/2006/relationships" xmlns:p188="http://schemas.microsoft.com/office/powerpoint/2018/8/main">
  <p188:cm id="{C1E307DB-2636-489A-8D44-DB6C2A3592E8}" authorId="{C65E2F02-1EBE-80CB-485B-566D245F1ECB}" status="resolved" created="2022-07-26T07:20:58.254" complete="100000">
    <pc:sldMkLst xmlns:pc="http://schemas.microsoft.com/office/powerpoint/2013/main/command">
      <pc:docMk/>
      <pc:sldMk cId="1507188297" sldId="297"/>
    </pc:sldMkLst>
    <p188:txBody>
      <a:bodyPr/>
      <a:lstStyle/>
      <a:p>
        <a:r>
          <a:rPr lang="en-SG"/>
          <a:t>Establish the difference between community edition and enterprise</a:t>
        </a:r>
      </a:p>
    </p188:txBody>
  </p188:cm>
  <p188:cm id="{626E3872-CE76-418B-9B20-70A04F906034}" authorId="{C65E2F02-1EBE-80CB-485B-566D245F1ECB}" status="resolved" created="2022-07-26T07:51:12.837" complete="100000">
    <ac:deMkLst xmlns:ac="http://schemas.microsoft.com/office/drawing/2013/main/command">
      <pc:docMk xmlns:pc="http://schemas.microsoft.com/office/powerpoint/2013/main/command"/>
      <pc:sldMk xmlns:pc="http://schemas.microsoft.com/office/powerpoint/2013/main/command" cId="1507188297" sldId="297"/>
      <ac:spMk id="25" creationId="{8CFDDF68-8505-B322-A53D-2B68862E18BA}"/>
    </ac:deMkLst>
    <p188:txBody>
      <a:bodyPr/>
      <a:lstStyle/>
      <a:p>
        <a:r>
          <a:rPr lang="en-SG"/>
          <a:t>The "installation and Management…" refers is compared with MGT's workload cluster automation spin up</a:t>
        </a:r>
      </a:p>
    </p188:txBody>
  </p188:cm>
</p188:cmLst>
</file>

<file path=ppt/comments/modernComment_139_665D5532.xml><?xml version="1.0" encoding="utf-8"?>
<p188:cmLst xmlns:a="http://schemas.openxmlformats.org/drawingml/2006/main" xmlns:r="http://schemas.openxmlformats.org/officeDocument/2006/relationships" xmlns:p188="http://schemas.microsoft.com/office/powerpoint/2018/8/main">
  <p188:cm id="{CEF349F8-A932-4D3C-8EA4-E3656A452330}" authorId="{C65E2F02-1EBE-80CB-485B-566D245F1ECB}" status="resolved" created="2022-07-26T06:29:23.734" complete="100000">
    <pc:sldMkLst xmlns:pc="http://schemas.microsoft.com/office/powerpoint/2013/main/command">
      <pc:docMk/>
      <pc:sldMk cId="1717392690" sldId="313"/>
    </pc:sldMkLst>
    <p188:txBody>
      <a:bodyPr/>
      <a:lstStyle/>
      <a:p>
        <a:r>
          <a:rPr lang="en-SG"/>
          <a:t>High level overview of Kubernetes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Welcome everyone to this sharing on Tanzu!!</a:t>
            </a:r>
          </a:p>
          <a:p>
            <a:pPr marL="0" lvl="0" indent="0" algn="l" rtl="0">
              <a:spcBef>
                <a:spcPts val="0"/>
              </a:spcBef>
              <a:spcAft>
                <a:spcPts val="0"/>
              </a:spcAft>
              <a:buNone/>
            </a:pPr>
            <a:r>
              <a:rPr lang="en-SG" dirty="0"/>
              <a:t>Before we get started, I would like to thank everyone for taking the time to attend this session, which I hope will be a fruitful one.</a:t>
            </a:r>
          </a:p>
          <a:p>
            <a:pPr marL="0" lvl="0" indent="0" algn="l" rtl="0">
              <a:spcBef>
                <a:spcPts val="0"/>
              </a:spcBef>
              <a:spcAft>
                <a:spcPts val="0"/>
              </a:spcAft>
              <a:buNone/>
            </a:pPr>
            <a:r>
              <a:rPr lang="en-SG" dirty="0"/>
              <a:t>So, without further ado, let’s get started!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bcf8a1b8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bcf8a1b8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…An UNMANAGED CLUSTER</a:t>
            </a:r>
            <a:endParaRPr dirty="0"/>
          </a:p>
        </p:txBody>
      </p:sp>
    </p:spTree>
    <p:extLst>
      <p:ext uri="{BB962C8B-B14F-4D97-AF65-F5344CB8AC3E}">
        <p14:creationId xmlns:p14="http://schemas.microsoft.com/office/powerpoint/2010/main" val="17875119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SG" dirty="0"/>
              <a:t>In essence, a TCE UNMANAGED CLUSTER, is a simple Kubernetes cluster that has a CONTROL PLANE and a WORKER NODE. These nodes, and IN FACT the cluster itself, are CONTAINERS since this cluster is built using KIND, or “Kubernetes in Docker”. And since this cluster can be treated as just one big container, it can be easily started up and torn down. One big ADVANTAGE of using an unmanaged cluster is that it is good for TESTING PURPOSES. So, for instance, you can test IF your application is deployable with this cluster.</a:t>
            </a:r>
          </a:p>
          <a:p>
            <a:pPr marL="139700" indent="0">
              <a:buNone/>
            </a:pPr>
            <a:endParaRPr lang="en-SG" dirty="0"/>
          </a:p>
          <a:p>
            <a:pPr marL="139700" indent="0">
              <a:buNone/>
            </a:pPr>
            <a:r>
              <a:rPr lang="en-SG" dirty="0"/>
              <a:t>HOWEVER, with that said, it LACKS many features. For example, it can ONLY run on your local workstation and nowhere else, which means it does not have TRUE SCALING, or HIGH AVAILABILITY, since any ADDITION of control plane, or worker nodes, is only done WITHIN the main CLUSTER CONTAINER itself. Furthermore, it is unable to SPIN UP clusters other than itself. </a:t>
            </a:r>
          </a:p>
          <a:p>
            <a:pPr marL="139700" indent="0">
              <a:buNone/>
            </a:pPr>
            <a:endParaRPr lang="en-SG" dirty="0"/>
          </a:p>
          <a:p>
            <a:pPr marL="139700" indent="0">
              <a:buNone/>
            </a:pPr>
            <a:r>
              <a:rPr lang="en-SG" dirty="0"/>
              <a:t>So, [READ FROM SLIDE]</a:t>
            </a:r>
          </a:p>
        </p:txBody>
      </p:sp>
    </p:spTree>
    <p:extLst>
      <p:ext uri="{BB962C8B-B14F-4D97-AF65-F5344CB8AC3E}">
        <p14:creationId xmlns:p14="http://schemas.microsoft.com/office/powerpoint/2010/main" val="18900965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bcf8a1b8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bcf8a1b8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Look no further, we have TCE MANAGED CLUSTER!</a:t>
            </a:r>
            <a:endParaRPr dirty="0"/>
          </a:p>
        </p:txBody>
      </p:sp>
    </p:spTree>
    <p:extLst>
      <p:ext uri="{BB962C8B-B14F-4D97-AF65-F5344CB8AC3E}">
        <p14:creationId xmlns:p14="http://schemas.microsoft.com/office/powerpoint/2010/main" val="509530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SG" dirty="0"/>
              <a:t>So here, we have what looks like an unmanaged cluster, with a control plane and worker node. BUT, it is not! It is, in fact, a MANAGEMENT CLUSTER. Why? Because it is able to DEPLOY, SCALE and handle LIFE-CYCLE MANAGEMENT of OTHER clusters, also known as WORKLOAD CLUSTERS. And it is in these workload clusters that our applications are running. GREAT! It solves the problems that an unmanaged cluster faces.</a:t>
            </a:r>
          </a:p>
          <a:p>
            <a:pPr marL="139700" indent="0">
              <a:buNone/>
            </a:pPr>
            <a:endParaRPr lang="en-SG" dirty="0"/>
          </a:p>
          <a:p>
            <a:pPr marL="139700" indent="0">
              <a:buNone/>
            </a:pPr>
            <a:r>
              <a:rPr lang="en-SG" dirty="0"/>
              <a:t>Before discussing more about workload clusters, we have to know how the management cluster is created in the first place!</a:t>
            </a:r>
          </a:p>
        </p:txBody>
      </p:sp>
    </p:spTree>
    <p:extLst>
      <p:ext uri="{BB962C8B-B14F-4D97-AF65-F5344CB8AC3E}">
        <p14:creationId xmlns:p14="http://schemas.microsoft.com/office/powerpoint/2010/main" val="2886818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SG" dirty="0"/>
              <a:t>To create a management cluster, TCE utilizes the concept of BOOTSTRAPPING!</a:t>
            </a:r>
          </a:p>
          <a:p>
            <a:pPr marL="139700" indent="0">
              <a:buNone/>
            </a:pPr>
            <a:endParaRPr lang="en-SG" dirty="0"/>
          </a:p>
          <a:p>
            <a:pPr marL="139700" indent="0">
              <a:buNone/>
            </a:pPr>
            <a:r>
              <a:rPr lang="en-SG" dirty="0"/>
              <a:t>In short, a bootstrap cluster will first be created TOGETHER with the necessary infrastructure resources before creating an actual management cluster, where it will then move, or PIVOT, the infra resources to. Once all the resources have been moved, the management cluster can now operate as how it should be. As simple as that!</a:t>
            </a:r>
          </a:p>
          <a:p>
            <a:pPr marL="139700" indent="0">
              <a:buNone/>
            </a:pPr>
            <a:endParaRPr lang="en-SG" dirty="0"/>
          </a:p>
          <a:p>
            <a:pPr marL="139700" indent="0">
              <a:buNone/>
            </a:pPr>
            <a:r>
              <a:rPr lang="en-SG" dirty="0"/>
              <a:t>Now, to understand how the management cluster is able to spin up WORKLOAD clusters very easily, we have to look into the CAPI, or Cluster API, resource within it.</a:t>
            </a:r>
          </a:p>
          <a:p>
            <a:pPr marL="139700" indent="0">
              <a:buNone/>
            </a:pPr>
            <a:endParaRPr lang="en-SG" dirty="0"/>
          </a:p>
          <a:p>
            <a:pPr marL="139700" indent="0">
              <a:buNone/>
            </a:pPr>
            <a:endParaRPr lang="en-SG" dirty="0"/>
          </a:p>
        </p:txBody>
      </p:sp>
    </p:spTree>
    <p:extLst>
      <p:ext uri="{BB962C8B-B14F-4D97-AF65-F5344CB8AC3E}">
        <p14:creationId xmlns:p14="http://schemas.microsoft.com/office/powerpoint/2010/main" val="2790398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SG" dirty="0"/>
              <a:t>Cluster API, or CAPI, is a […]</a:t>
            </a:r>
          </a:p>
          <a:p>
            <a:pPr marL="139700" indent="0">
              <a:buNone/>
            </a:pPr>
            <a:r>
              <a:rPr lang="en-SG" dirty="0"/>
              <a:t>Let’s understand the concept of CAPI visually.</a:t>
            </a:r>
          </a:p>
          <a:p>
            <a:pPr marL="139700" indent="0">
              <a:buNone/>
            </a:pPr>
            <a:endParaRPr lang="en-SG" dirty="0"/>
          </a:p>
          <a:p>
            <a:pPr marL="139700" indent="0">
              <a:buNone/>
            </a:pPr>
            <a:r>
              <a:rPr lang="en-SG" dirty="0"/>
              <a:t>So first and foremost, a user has to create a YAML CONFIGURATION FILE, and it has to be of a DECLARATIVE nature. Now, with this file, he can run the TANZU COMMAND LINE INTERFACE, OR CLI, which will TRIGGER the CAPI, and the CAPI will then AUTOMATICALLY create the resource, in this case, a WORKLOAD cluster, on any of the cloud providers that the user has specified BECAUSE it already has Custom Resource Definitions (CRDs), like cluster and machine deployment, built in it on top of the usual Kubernetes API resource definitions, like DEPLOYMENT.</a:t>
            </a:r>
          </a:p>
          <a:p>
            <a:pPr marL="139700" indent="0">
              <a:buNone/>
            </a:pPr>
            <a:r>
              <a:rPr lang="en-SG" dirty="0"/>
              <a:t>So, with how the CAPI is designed, we can see why the MANAGEMENT CLUSTER is able to spin up workload clusters that easily and quickly! An AMAZING feature of TCE indeed!</a:t>
            </a:r>
          </a:p>
        </p:txBody>
      </p:sp>
    </p:spTree>
    <p:extLst>
      <p:ext uri="{BB962C8B-B14F-4D97-AF65-F5344CB8AC3E}">
        <p14:creationId xmlns:p14="http://schemas.microsoft.com/office/powerpoint/2010/main" val="409444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SG" dirty="0"/>
              <a:t>Now that we have understood how a management cluster is created, and MORE importantly, how it operates with the CAPI resource in it, we can CONCLUDE that the management cluster is, in fact, a CENTRAL MANAGEMENT LOCATION for any QUERYING and CONFIGURATION of workload clusters. NICE!!</a:t>
            </a:r>
          </a:p>
        </p:txBody>
      </p:sp>
    </p:spTree>
    <p:extLst>
      <p:ext uri="{BB962C8B-B14F-4D97-AF65-F5344CB8AC3E}">
        <p14:creationId xmlns:p14="http://schemas.microsoft.com/office/powerpoint/2010/main" val="24253902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bcf8a1b8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bcf8a1b8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Now, we will be going over a demonstration to see all of what we have learned in practice.</a:t>
            </a:r>
            <a:endParaRPr dirty="0"/>
          </a:p>
        </p:txBody>
      </p:sp>
    </p:spTree>
    <p:extLst>
      <p:ext uri="{BB962C8B-B14F-4D97-AF65-F5344CB8AC3E}">
        <p14:creationId xmlns:p14="http://schemas.microsoft.com/office/powerpoint/2010/main" val="36797033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SG" dirty="0"/>
              <a:t>For our demonstration, we will DEPLOY a web application, which is a working prototype but in the production stage, that has UI, Main, Model, and Database, or MongoDB, modules using Tanzu Community Edition.</a:t>
            </a:r>
          </a:p>
        </p:txBody>
      </p:sp>
    </p:spTree>
    <p:extLst>
      <p:ext uri="{BB962C8B-B14F-4D97-AF65-F5344CB8AC3E}">
        <p14:creationId xmlns:p14="http://schemas.microsoft.com/office/powerpoint/2010/main" val="8509204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SG" dirty="0"/>
              <a:t>Now, for our setup, we will first create a WORKLOAD CLUSTER with one WORKER NODE, after which, we will create DEPLOYMENT RESOURCES for our UI, Main and Model Modules, and a STATEFULSET RESOURCE for MongoDB. And in THESE resources, OR the worker node, we will have our PODS containing our CONTAINERIZED applications.</a:t>
            </a:r>
          </a:p>
          <a:p>
            <a:pPr marL="139700" indent="0">
              <a:buNone/>
            </a:pPr>
            <a:r>
              <a:rPr lang="en-SG" dirty="0"/>
              <a:t>Alright! Before we can proceed with this setup, REMEMBER…….</a:t>
            </a:r>
          </a:p>
        </p:txBody>
      </p:sp>
    </p:spTree>
    <p:extLst>
      <p:ext uri="{BB962C8B-B14F-4D97-AF65-F5344CB8AC3E}">
        <p14:creationId xmlns:p14="http://schemas.microsoft.com/office/powerpoint/2010/main" val="2276597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Just a brief introduction of myself, I am Ryan, an intern under Luke, and I have done my exploration on the different functionalities of Tanzu, SPECIFICALLY, ITS COMMUNITY EDITION. In fact, I have used it to deploy certain applications, and would now like to share what I have learned so far.</a:t>
            </a:r>
          </a:p>
          <a:p>
            <a:pPr marL="0" lvl="0" indent="0" algn="l" rtl="0">
              <a:spcBef>
                <a:spcPts val="0"/>
              </a:spcBef>
              <a:spcAft>
                <a:spcPts val="0"/>
              </a:spcAft>
              <a:buNone/>
            </a:pPr>
            <a:r>
              <a:rPr lang="en-SG" dirty="0"/>
              <a:t>With this, let’s proceed!</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SG" dirty="0"/>
              <a:t>It all starts with creating a MANAGEMENT cluster!!!</a:t>
            </a:r>
          </a:p>
          <a:p>
            <a:pPr marL="139700" indent="0">
              <a:buNone/>
            </a:pPr>
            <a:r>
              <a:rPr lang="en-SG" dirty="0"/>
              <a:t>With that in mind, let’s go over the demonstrations!</a:t>
            </a:r>
          </a:p>
        </p:txBody>
      </p:sp>
    </p:spTree>
    <p:extLst>
      <p:ext uri="{BB962C8B-B14F-4D97-AF65-F5344CB8AC3E}">
        <p14:creationId xmlns:p14="http://schemas.microsoft.com/office/powerpoint/2010/main" val="4092076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So here is the provisioning of a management cluster</a:t>
            </a:r>
            <a:endParaRPr lang="en-SG" dirty="0"/>
          </a:p>
        </p:txBody>
      </p:sp>
    </p:spTree>
    <p:extLst>
      <p:ext uri="{BB962C8B-B14F-4D97-AF65-F5344CB8AC3E}">
        <p14:creationId xmlns:p14="http://schemas.microsoft.com/office/powerpoint/2010/main" val="1394707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Now, for our workload cluster</a:t>
            </a:r>
            <a:endParaRPr lang="en-SG" dirty="0"/>
          </a:p>
        </p:txBody>
      </p:sp>
    </p:spTree>
    <p:extLst>
      <p:ext uri="{BB962C8B-B14F-4D97-AF65-F5344CB8AC3E}">
        <p14:creationId xmlns:p14="http://schemas.microsoft.com/office/powerpoint/2010/main" val="251810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Now to provision our cluster resources</a:t>
            </a:r>
            <a:endParaRPr lang="en-SG" dirty="0"/>
          </a:p>
        </p:txBody>
      </p:sp>
    </p:spTree>
    <p:extLst>
      <p:ext uri="{BB962C8B-B14F-4D97-AF65-F5344CB8AC3E}">
        <p14:creationId xmlns:p14="http://schemas.microsoft.com/office/powerpoint/2010/main" val="2496867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SG" dirty="0"/>
              <a:t>Just a recap, here are the commands that I have run in the demonstrations. For example, </a:t>
            </a:r>
            <a:r>
              <a:rPr lang="en-SG" dirty="0" err="1"/>
              <a:t>tanzu</a:t>
            </a:r>
            <a:r>
              <a:rPr lang="en-SG" dirty="0"/>
              <a:t> management-cluster create –</a:t>
            </a:r>
            <a:r>
              <a:rPr lang="en-SG" dirty="0" err="1"/>
              <a:t>ui</a:t>
            </a:r>
            <a:r>
              <a:rPr lang="en-SG" dirty="0"/>
              <a:t> and </a:t>
            </a:r>
            <a:r>
              <a:rPr lang="en-SG" dirty="0" err="1"/>
              <a:t>kubectl</a:t>
            </a:r>
            <a:r>
              <a:rPr lang="en-SG" dirty="0"/>
              <a:t> config view.</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SG" dirty="0"/>
              <a:t>Great! Moving on!</a:t>
            </a:r>
          </a:p>
        </p:txBody>
      </p:sp>
    </p:spTree>
    <p:extLst>
      <p:ext uri="{BB962C8B-B14F-4D97-AF65-F5344CB8AC3E}">
        <p14:creationId xmlns:p14="http://schemas.microsoft.com/office/powerpoint/2010/main" val="41989021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bcf8a1b8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bcf8a1b8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Now, besides providing us with managed clusters, TCE too has its PACKAGE MANAGEMENT that we can take advantage of!</a:t>
            </a:r>
            <a:endParaRPr dirty="0"/>
          </a:p>
        </p:txBody>
      </p:sp>
    </p:spTree>
    <p:extLst>
      <p:ext uri="{BB962C8B-B14F-4D97-AF65-F5344CB8AC3E}">
        <p14:creationId xmlns:p14="http://schemas.microsoft.com/office/powerpoint/2010/main" val="13122506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SG" dirty="0"/>
              <a:t>Look! There are many packages provided by TCE that are useful in buffing up your clusters. For instance, we have Grafana, </a:t>
            </a:r>
            <a:r>
              <a:rPr lang="en-SG" dirty="0" err="1"/>
              <a:t>Harbor</a:t>
            </a:r>
            <a:r>
              <a:rPr lang="en-SG" dirty="0"/>
              <a:t>, Contour and the list goes on! In the following slide, we will see a demonstration of the installation of a package.</a:t>
            </a:r>
          </a:p>
        </p:txBody>
      </p:sp>
    </p:spTree>
    <p:extLst>
      <p:ext uri="{BB962C8B-B14F-4D97-AF65-F5344CB8AC3E}">
        <p14:creationId xmlns:p14="http://schemas.microsoft.com/office/powerpoint/2010/main" val="27647794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730896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bcf8a1b8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bcf8a1b8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ALRIGHTT! So </a:t>
            </a:r>
            <a:r>
              <a:rPr lang="en-SG" dirty="0"/>
              <a:t>finally! We have come to the conclusion section, and in the following slide we will do a recap on our web application demonstration</a:t>
            </a:r>
            <a:endParaRPr dirty="0"/>
          </a:p>
        </p:txBody>
      </p:sp>
    </p:spTree>
    <p:extLst>
      <p:ext uri="{BB962C8B-B14F-4D97-AF65-F5344CB8AC3E}">
        <p14:creationId xmlns:p14="http://schemas.microsoft.com/office/powerpoint/2010/main" val="7154835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SG" dirty="0"/>
              <a:t>So after creating our management cluster, and spinning up a workload cluster, we first have our worker node, and in it we have our deployments, services, a </a:t>
            </a:r>
            <a:r>
              <a:rPr lang="en-SG" dirty="0" err="1"/>
              <a:t>statefulset</a:t>
            </a:r>
            <a:r>
              <a:rPr lang="en-SG" dirty="0"/>
              <a:t>, and pods. Now, using the local-path-storage package that we have downloaded from </a:t>
            </a:r>
            <a:r>
              <a:rPr lang="en-SG" dirty="0" err="1"/>
              <a:t>tanzu</a:t>
            </a:r>
            <a:r>
              <a:rPr lang="en-SG" dirty="0"/>
              <a:t> package repository, we got ourselves a Storage Class, which our </a:t>
            </a:r>
            <a:r>
              <a:rPr lang="en-SG" dirty="0" err="1"/>
              <a:t>mongoDB</a:t>
            </a:r>
            <a:r>
              <a:rPr lang="en-SG" dirty="0"/>
              <a:t> module will use for persistent volume. And of course, we have also created a secret resource where our private </a:t>
            </a:r>
            <a:r>
              <a:rPr lang="en-SG" dirty="0" err="1"/>
              <a:t>dockerhub</a:t>
            </a:r>
            <a:r>
              <a:rPr lang="en-SG" dirty="0"/>
              <a:t> repository credentials will be stored in.</a:t>
            </a:r>
          </a:p>
          <a:p>
            <a:pPr marL="139700" indent="0">
              <a:buNone/>
            </a:pPr>
            <a:r>
              <a:rPr lang="en-SG" dirty="0"/>
              <a:t>Awesome!</a:t>
            </a:r>
          </a:p>
        </p:txBody>
      </p:sp>
    </p:spTree>
    <p:extLst>
      <p:ext uri="{BB962C8B-B14F-4D97-AF65-F5344CB8AC3E}">
        <p14:creationId xmlns:p14="http://schemas.microsoft.com/office/powerpoint/2010/main" val="3305863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Before diving right in, let’s take a look at what are the CONTENTS that will be covered in this sharing.</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SG" dirty="0"/>
              <a:t>Anyway, here are more commands that are useful. Pay attention to the two commands highlighted in red as they are very important when troubleshooting issues that you may encounter when deploying your applications. For SCALING of nodes, you can run the first command at the top.</a:t>
            </a:r>
          </a:p>
        </p:txBody>
      </p:sp>
    </p:spTree>
    <p:extLst>
      <p:ext uri="{BB962C8B-B14F-4D97-AF65-F5344CB8AC3E}">
        <p14:creationId xmlns:p14="http://schemas.microsoft.com/office/powerpoint/2010/main" val="17514683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SG" dirty="0"/>
              <a:t>Now, looking back at what we have covered, we have discussed about […READ FROM SLIDE…]</a:t>
            </a:r>
          </a:p>
          <a:p>
            <a:pPr marL="139700" indent="0">
              <a:buNone/>
            </a:pPr>
            <a:r>
              <a:rPr lang="en-SG" dirty="0"/>
              <a:t>Ok! We have come to the end of this sharing, I would like to thank everyone for </a:t>
            </a:r>
            <a:r>
              <a:rPr lang="en-SG" dirty="0" err="1"/>
              <a:t>tieing</a:t>
            </a:r>
            <a:r>
              <a:rPr lang="en-SG" dirty="0"/>
              <a:t> through this session, I know it’s a little long, but nevertheless</a:t>
            </a:r>
            <a:r>
              <a:rPr lang="en-SG"/>
              <a:t>, THANK YOU!</a:t>
            </a:r>
            <a:endParaRPr lang="en-SG" dirty="0"/>
          </a:p>
        </p:txBody>
      </p:sp>
    </p:spTree>
    <p:extLst>
      <p:ext uri="{BB962C8B-B14F-4D97-AF65-F5344CB8AC3E}">
        <p14:creationId xmlns:p14="http://schemas.microsoft.com/office/powerpoint/2010/main" val="1346820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So, we will start off with knowing what Tanzu Community Edition really is, and after which, we will touch on UNMANAGED and MANAGED CLUSTERS, where we will understand topics like </a:t>
            </a:r>
            <a:r>
              <a:rPr lang="en-SG" dirty="0" err="1"/>
              <a:t>KinD</a:t>
            </a:r>
            <a:r>
              <a:rPr lang="en-SG" dirty="0"/>
              <a:t>, </a:t>
            </a:r>
            <a:r>
              <a:rPr lang="en-SG" dirty="0" err="1"/>
              <a:t>Boostrapping</a:t>
            </a:r>
            <a:r>
              <a:rPr lang="en-SG" dirty="0"/>
              <a:t>, and CAPI.</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SG" dirty="0"/>
              <a:t>Next, we will look at some demonstrations, and also talk about the Package Management System. Finally, we will have our conclusion.</a:t>
            </a:r>
          </a:p>
          <a:p>
            <a:pPr marL="139700" indent="0">
              <a:buNone/>
            </a:pPr>
            <a:r>
              <a:rPr lang="en-SG" dirty="0"/>
              <a:t>WOO! We have quite a fair bit to cover, so let’s get started, STARTING </a:t>
            </a:r>
            <a:r>
              <a:rPr lang="en-SG" dirty="0" err="1"/>
              <a:t>withhhhh</a:t>
            </a:r>
            <a:r>
              <a:rPr lang="en-SG" dirty="0"/>
              <a:t>…</a:t>
            </a:r>
          </a:p>
        </p:txBody>
      </p:sp>
    </p:spTree>
    <p:extLst>
      <p:ext uri="{BB962C8B-B14F-4D97-AF65-F5344CB8AC3E}">
        <p14:creationId xmlns:p14="http://schemas.microsoft.com/office/powerpoint/2010/main" val="28009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bcf8a1b8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bcf8a1b8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…Understanding what Tanzu Community Edition really is</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It is a free and open-source distribution of VMware Tanzu. So, you can install it onto your local machine for ABSOLUTELY no cost.</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Also, besides being free, it is also a great LEARNING PLATFORM for anyone who is keen on learning Kubernetes as it can be easily installed, and has a simple command line interface.</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However, while all these are great, we should remember that this is NOT the Enterprise edition of Tanzu, and so certain SERVICES, like Tanzu Mission Control, will NOT be available. And for those who already have experience in the enterprise edition, this version only supports one management cluster per setup. So we have to keep this in mind.</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Alright, moving on!</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SG" dirty="0"/>
              <a:t>Now, it is important that we first understand the concept of Kubernetes as it forms the VERY BASIS of Tanzu Community Edition.</a:t>
            </a:r>
          </a:p>
          <a:p>
            <a:pPr marL="139700" indent="0">
              <a:buNone/>
            </a:pPr>
            <a:endParaRPr lang="en-SG" dirty="0"/>
          </a:p>
          <a:p>
            <a:pPr marL="139700" indent="0">
              <a:buNone/>
            </a:pPr>
            <a:r>
              <a:rPr lang="en-SG" dirty="0"/>
              <a:t>I’m sure most of us know what CONTAINERS are. If not, essentially, they are built using CONTAINER ENGINES, like Docker, and they CONTAIN our applications, or artifacts, and are lightweight and portable enough that they can run on ANY Operating System. </a:t>
            </a:r>
          </a:p>
          <a:p>
            <a:pPr marL="139700" indent="0">
              <a:buNone/>
            </a:pPr>
            <a:endParaRPr lang="en-SG" dirty="0"/>
          </a:p>
          <a:p>
            <a:pPr marL="139700" indent="0">
              <a:buNone/>
            </a:pPr>
            <a:r>
              <a:rPr lang="en-SG" dirty="0"/>
              <a:t>On the other hand, Kubernetes, a CONTAINER OCHESTRATION TOOL, takes this a step further. It manages the LIFE CYCLE of containers as it AUTOMATES the Configuration, Provisioning, Scaling and Health Monitoring of them. It MAINLY consists of NODES, and in them are PODS, in which our containers will run, and all of these components make up a CLUSTER.</a:t>
            </a:r>
          </a:p>
          <a:p>
            <a:pPr marL="139700" indent="0">
              <a:buNone/>
            </a:pPr>
            <a:endParaRPr lang="en-SG" dirty="0"/>
          </a:p>
          <a:p>
            <a:pPr marL="139700" indent="0">
              <a:buNone/>
            </a:pPr>
            <a:r>
              <a:rPr lang="en-SG" dirty="0"/>
              <a:t>With this, we can move on!</a:t>
            </a:r>
          </a:p>
        </p:txBody>
      </p:sp>
    </p:spTree>
    <p:extLst>
      <p:ext uri="{BB962C8B-B14F-4D97-AF65-F5344CB8AC3E}">
        <p14:creationId xmlns:p14="http://schemas.microsoft.com/office/powerpoint/2010/main" val="3287211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SG" dirty="0"/>
              <a:t>Now, back to the topic of Tanzu Community Edition, or TCE in short. Here’s just a quick overview of its architecture. </a:t>
            </a:r>
          </a:p>
          <a:p>
            <a:pPr marL="139700" indent="0">
              <a:buNone/>
            </a:pPr>
            <a:endParaRPr lang="en-SG" dirty="0"/>
          </a:p>
          <a:p>
            <a:pPr marL="139700" indent="0">
              <a:buNone/>
            </a:pPr>
            <a:r>
              <a:rPr lang="en-SG" dirty="0"/>
              <a:t>Fundamentally, TCE can be broken down into 3 components, namely, UNMANAGED CLUSTER, MANAGED CLUSTER, AND its PACKAGE MANAGEMENT, which we will touch on all of them, starting </a:t>
            </a:r>
            <a:r>
              <a:rPr lang="en-SG" dirty="0" err="1"/>
              <a:t>withhhh</a:t>
            </a:r>
            <a:r>
              <a:rPr lang="en-SG" dirty="0"/>
              <a:t>…..</a:t>
            </a:r>
          </a:p>
        </p:txBody>
      </p:sp>
    </p:spTree>
    <p:extLst>
      <p:ext uri="{BB962C8B-B14F-4D97-AF65-F5344CB8AC3E}">
        <p14:creationId xmlns:p14="http://schemas.microsoft.com/office/powerpoint/2010/main" val="877961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914400" y="2980864"/>
            <a:ext cx="7212600" cy="11598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b="1"/>
            </a:lvl1pPr>
            <a:lvl2pPr lvl="1">
              <a:spcBef>
                <a:spcPts val="0"/>
              </a:spcBef>
              <a:spcAft>
                <a:spcPts val="0"/>
              </a:spcAft>
              <a:buSzPts val="4800"/>
              <a:buNone/>
              <a:defRPr sz="4800" b="1"/>
            </a:lvl2pPr>
            <a:lvl3pPr lvl="2">
              <a:spcBef>
                <a:spcPts val="0"/>
              </a:spcBef>
              <a:spcAft>
                <a:spcPts val="0"/>
              </a:spcAft>
              <a:buSzPts val="4800"/>
              <a:buNone/>
              <a:defRPr sz="4800" b="1"/>
            </a:lvl3pPr>
            <a:lvl4pPr lvl="3">
              <a:spcBef>
                <a:spcPts val="0"/>
              </a:spcBef>
              <a:spcAft>
                <a:spcPts val="0"/>
              </a:spcAft>
              <a:buSzPts val="4800"/>
              <a:buNone/>
              <a:defRPr sz="4800" b="1"/>
            </a:lvl4pPr>
            <a:lvl5pPr lvl="4">
              <a:spcBef>
                <a:spcPts val="0"/>
              </a:spcBef>
              <a:spcAft>
                <a:spcPts val="0"/>
              </a:spcAft>
              <a:buSzPts val="4800"/>
              <a:buNone/>
              <a:defRPr sz="4800" b="1"/>
            </a:lvl5pPr>
            <a:lvl6pPr lvl="5">
              <a:spcBef>
                <a:spcPts val="0"/>
              </a:spcBef>
              <a:spcAft>
                <a:spcPts val="0"/>
              </a:spcAft>
              <a:buSzPts val="4800"/>
              <a:buNone/>
              <a:defRPr sz="4800" b="1"/>
            </a:lvl6pPr>
            <a:lvl7pPr lvl="6">
              <a:spcBef>
                <a:spcPts val="0"/>
              </a:spcBef>
              <a:spcAft>
                <a:spcPts val="0"/>
              </a:spcAft>
              <a:buSzPts val="4800"/>
              <a:buNone/>
              <a:defRPr sz="4800" b="1"/>
            </a:lvl7pPr>
            <a:lvl8pPr lvl="7">
              <a:spcBef>
                <a:spcPts val="0"/>
              </a:spcBef>
              <a:spcAft>
                <a:spcPts val="0"/>
              </a:spcAft>
              <a:buSzPts val="4800"/>
              <a:buNone/>
              <a:defRPr sz="4800" b="1"/>
            </a:lvl8pPr>
            <a:lvl9pPr lvl="8">
              <a:spcBef>
                <a:spcPts val="0"/>
              </a:spcBef>
              <a:spcAft>
                <a:spcPts val="0"/>
              </a:spcAft>
              <a:buSzPts val="4800"/>
              <a:buNone/>
              <a:defRPr sz="4800" b="1"/>
            </a:lvl9pPr>
          </a:lstStyle>
          <a:p>
            <a:endParaRPr/>
          </a:p>
        </p:txBody>
      </p:sp>
      <p:sp>
        <p:nvSpPr>
          <p:cNvPr id="13" name="Google Shape;13;p2"/>
          <p:cNvSpPr/>
          <p:nvPr/>
        </p:nvSpPr>
        <p:spPr>
          <a:xfrm rot="5400000">
            <a:off x="4527177" y="744699"/>
            <a:ext cx="92588" cy="7106862"/>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14" name="Google Shape;14;p2"/>
          <p:cNvSpPr/>
          <p:nvPr/>
        </p:nvSpPr>
        <p:spPr>
          <a:xfrm rot="10800000">
            <a:off x="660998" y="3645100"/>
            <a:ext cx="1080000" cy="995100"/>
          </a:xfrm>
          <a:prstGeom prst="arc">
            <a:avLst>
              <a:gd name="adj1" fmla="val 16200000"/>
              <a:gd name="adj2" fmla="val 0"/>
            </a:avLst>
          </a:prstGeom>
          <a:noFill/>
          <a:ln w="9525" cap="flat" cmpd="sng">
            <a:solidFill>
              <a:srgbClr val="FFFFFF"/>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15;p2"/>
          <p:cNvCxnSpPr/>
          <p:nvPr/>
        </p:nvCxnSpPr>
        <p:spPr>
          <a:xfrm>
            <a:off x="8296743" y="2299856"/>
            <a:ext cx="0" cy="2075100"/>
          </a:xfrm>
          <a:prstGeom prst="straightConnector1">
            <a:avLst/>
          </a:prstGeom>
          <a:noFill/>
          <a:ln w="9525" cap="flat" cmpd="sng">
            <a:solidFill>
              <a:srgbClr val="FFFFFF"/>
            </a:solidFill>
            <a:prstDash val="solid"/>
            <a:round/>
            <a:headEnd type="triangle" w="sm" len="sm"/>
            <a:tailEnd type="triangle" w="sm" len="sm"/>
          </a:ln>
        </p:spPr>
      </p:cxnSp>
      <p:sp>
        <p:nvSpPr>
          <p:cNvPr id="16" name="Google Shape;16;p2"/>
          <p:cNvSpPr/>
          <p:nvPr/>
        </p:nvSpPr>
        <p:spPr>
          <a:xfrm rot="-5400000">
            <a:off x="4525702" y="-1293868"/>
            <a:ext cx="92588" cy="7106862"/>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dashDot"/>
            <a:miter lim="8000"/>
            <a:headEnd type="none" w="med" len="med"/>
            <a:tailEnd type="none" w="med" len="med"/>
          </a:ln>
        </p:spPr>
      </p:sp>
      <p:sp>
        <p:nvSpPr>
          <p:cNvPr id="17" name="Google Shape;17;p2"/>
          <p:cNvSpPr/>
          <p:nvPr/>
        </p:nvSpPr>
        <p:spPr>
          <a:xfrm>
            <a:off x="7216304" y="1888685"/>
            <a:ext cx="1395000" cy="1285500"/>
          </a:xfrm>
          <a:prstGeom prst="arc">
            <a:avLst>
              <a:gd name="adj1" fmla="val 16200000"/>
              <a:gd name="adj2" fmla="val 0"/>
            </a:avLst>
          </a:prstGeom>
          <a:noFill/>
          <a:ln w="9525" cap="flat" cmpd="sng">
            <a:solidFill>
              <a:srgbClr val="FFFFFF"/>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8"/>
        <p:cNvGrpSpPr/>
        <p:nvPr/>
      </p:nvGrpSpPr>
      <p:grpSpPr>
        <a:xfrm>
          <a:off x="0" y="0"/>
          <a:ext cx="0" cy="0"/>
          <a:chOff x="0" y="0"/>
          <a:chExt cx="0" cy="0"/>
        </a:xfrm>
      </p:grpSpPr>
      <p:sp>
        <p:nvSpPr>
          <p:cNvPr id="19" name="Google Shape;19;p3"/>
          <p:cNvSpPr/>
          <p:nvPr/>
        </p:nvSpPr>
        <p:spPr>
          <a:xfrm rot="5400000">
            <a:off x="4527177" y="-550510"/>
            <a:ext cx="92588" cy="7106862"/>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20" name="Google Shape;20;p3"/>
          <p:cNvSpPr/>
          <p:nvPr/>
        </p:nvSpPr>
        <p:spPr>
          <a:xfrm rot="-5400000">
            <a:off x="695075" y="986571"/>
            <a:ext cx="995100" cy="1066200"/>
          </a:xfrm>
          <a:prstGeom prst="arc">
            <a:avLst>
              <a:gd name="adj1" fmla="val 16200000"/>
              <a:gd name="adj2" fmla="val 0"/>
            </a:avLst>
          </a:prstGeom>
          <a:noFill/>
          <a:ln w="9525" cap="flat" cmpd="sng">
            <a:solidFill>
              <a:srgbClr val="FFFFFF"/>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21;p3"/>
          <p:cNvCxnSpPr/>
          <p:nvPr/>
        </p:nvCxnSpPr>
        <p:spPr>
          <a:xfrm>
            <a:off x="8365300" y="1345300"/>
            <a:ext cx="0" cy="1696800"/>
          </a:xfrm>
          <a:prstGeom prst="straightConnector1">
            <a:avLst/>
          </a:prstGeom>
          <a:noFill/>
          <a:ln w="9525" cap="flat" cmpd="sng">
            <a:solidFill>
              <a:srgbClr val="FFFFFF"/>
            </a:solidFill>
            <a:prstDash val="solid"/>
            <a:round/>
            <a:headEnd type="triangle" w="sm" len="sm"/>
            <a:tailEnd type="triangle" w="sm" len="sm"/>
          </a:ln>
        </p:spPr>
      </p:cxnSp>
      <p:sp>
        <p:nvSpPr>
          <p:cNvPr id="22" name="Google Shape;22;p3"/>
          <p:cNvSpPr/>
          <p:nvPr/>
        </p:nvSpPr>
        <p:spPr>
          <a:xfrm rot="-5400000">
            <a:off x="4525702" y="-2134011"/>
            <a:ext cx="92588" cy="7106862"/>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dashDot"/>
            <a:miter lim="8000"/>
            <a:headEnd type="none" w="med" len="med"/>
            <a:tailEnd type="none" w="med" len="med"/>
          </a:ln>
        </p:spPr>
      </p:sp>
      <p:sp>
        <p:nvSpPr>
          <p:cNvPr id="23" name="Google Shape;23;p3"/>
          <p:cNvSpPr/>
          <p:nvPr/>
        </p:nvSpPr>
        <p:spPr>
          <a:xfrm rot="5400000">
            <a:off x="7048175" y="2866905"/>
            <a:ext cx="1285500" cy="1377300"/>
          </a:xfrm>
          <a:prstGeom prst="arc">
            <a:avLst>
              <a:gd name="adj1" fmla="val 16200000"/>
              <a:gd name="adj2" fmla="val 0"/>
            </a:avLst>
          </a:prstGeom>
          <a:noFill/>
          <a:ln w="9525" cap="flat" cmpd="sng">
            <a:solidFill>
              <a:srgbClr val="FFFFFF"/>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txBox="1">
            <a:spLocks noGrp="1"/>
          </p:cNvSpPr>
          <p:nvPr>
            <p:ph type="ctrTitle"/>
          </p:nvPr>
        </p:nvSpPr>
        <p:spPr>
          <a:xfrm>
            <a:off x="921200" y="1509206"/>
            <a:ext cx="7205700" cy="11598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b="1"/>
            </a:lvl1pPr>
            <a:lvl2pPr lvl="1" rtl="0">
              <a:spcBef>
                <a:spcPts val="0"/>
              </a:spcBef>
              <a:spcAft>
                <a:spcPts val="0"/>
              </a:spcAft>
              <a:buSzPts val="3600"/>
              <a:buNone/>
              <a:defRPr sz="3600" b="1"/>
            </a:lvl2pPr>
            <a:lvl3pPr lvl="2" rtl="0">
              <a:spcBef>
                <a:spcPts val="0"/>
              </a:spcBef>
              <a:spcAft>
                <a:spcPts val="0"/>
              </a:spcAft>
              <a:buSzPts val="3600"/>
              <a:buNone/>
              <a:defRPr sz="3600" b="1"/>
            </a:lvl3pPr>
            <a:lvl4pPr lvl="3" rtl="0">
              <a:spcBef>
                <a:spcPts val="0"/>
              </a:spcBef>
              <a:spcAft>
                <a:spcPts val="0"/>
              </a:spcAft>
              <a:buSzPts val="3600"/>
              <a:buNone/>
              <a:defRPr sz="3600" b="1"/>
            </a:lvl4pPr>
            <a:lvl5pPr lvl="4" rtl="0">
              <a:spcBef>
                <a:spcPts val="0"/>
              </a:spcBef>
              <a:spcAft>
                <a:spcPts val="0"/>
              </a:spcAft>
              <a:buSzPts val="3600"/>
              <a:buNone/>
              <a:defRPr sz="3600" b="1"/>
            </a:lvl5pPr>
            <a:lvl6pPr lvl="5" rtl="0">
              <a:spcBef>
                <a:spcPts val="0"/>
              </a:spcBef>
              <a:spcAft>
                <a:spcPts val="0"/>
              </a:spcAft>
              <a:buSzPts val="3600"/>
              <a:buNone/>
              <a:defRPr sz="3600" b="1"/>
            </a:lvl6pPr>
            <a:lvl7pPr lvl="6" rtl="0">
              <a:spcBef>
                <a:spcPts val="0"/>
              </a:spcBef>
              <a:spcAft>
                <a:spcPts val="0"/>
              </a:spcAft>
              <a:buSzPts val="3600"/>
              <a:buNone/>
              <a:defRPr sz="3600" b="1"/>
            </a:lvl7pPr>
            <a:lvl8pPr lvl="7" rtl="0">
              <a:spcBef>
                <a:spcPts val="0"/>
              </a:spcBef>
              <a:spcAft>
                <a:spcPts val="0"/>
              </a:spcAft>
              <a:buSzPts val="3600"/>
              <a:buNone/>
              <a:defRPr sz="3600" b="1"/>
            </a:lvl8pPr>
            <a:lvl9pPr lvl="8" rtl="0">
              <a:spcBef>
                <a:spcPts val="0"/>
              </a:spcBef>
              <a:spcAft>
                <a:spcPts val="0"/>
              </a:spcAft>
              <a:buSzPts val="3600"/>
              <a:buNone/>
              <a:defRPr sz="3600" b="1"/>
            </a:lvl9pPr>
          </a:lstStyle>
          <a:p>
            <a:endParaRPr/>
          </a:p>
        </p:txBody>
      </p:sp>
      <p:sp>
        <p:nvSpPr>
          <p:cNvPr id="25" name="Google Shape;25;p3"/>
          <p:cNvSpPr txBox="1">
            <a:spLocks noGrp="1"/>
          </p:cNvSpPr>
          <p:nvPr>
            <p:ph type="subTitle" idx="1"/>
          </p:nvPr>
        </p:nvSpPr>
        <p:spPr>
          <a:xfrm>
            <a:off x="4698564" y="3108819"/>
            <a:ext cx="35424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1800"/>
              <a:buNone/>
              <a:defRPr sz="1800">
                <a:solidFill>
                  <a:srgbClr val="FFFFFF"/>
                </a:solidFill>
              </a:defRPr>
            </a:lvl1pPr>
            <a:lvl2pPr lvl="1" algn="r" rtl="0">
              <a:spcBef>
                <a:spcPts val="0"/>
              </a:spcBef>
              <a:spcAft>
                <a:spcPts val="0"/>
              </a:spcAft>
              <a:buClr>
                <a:srgbClr val="FFFFFF"/>
              </a:buClr>
              <a:buSzPts val="1800"/>
              <a:buNone/>
              <a:defRPr sz="1800">
                <a:solidFill>
                  <a:srgbClr val="FFFFFF"/>
                </a:solidFill>
              </a:defRPr>
            </a:lvl2pPr>
            <a:lvl3pPr lvl="2" algn="r" rtl="0">
              <a:spcBef>
                <a:spcPts val="0"/>
              </a:spcBef>
              <a:spcAft>
                <a:spcPts val="0"/>
              </a:spcAft>
              <a:buClr>
                <a:srgbClr val="FFFFFF"/>
              </a:buClr>
              <a:buSzPts val="1800"/>
              <a:buNone/>
              <a:defRPr sz="1800">
                <a:solidFill>
                  <a:srgbClr val="FFFFFF"/>
                </a:solidFill>
              </a:defRPr>
            </a:lvl3pPr>
            <a:lvl4pPr lvl="3" algn="r" rtl="0">
              <a:spcBef>
                <a:spcPts val="0"/>
              </a:spcBef>
              <a:spcAft>
                <a:spcPts val="0"/>
              </a:spcAft>
              <a:buClr>
                <a:srgbClr val="FFFFFF"/>
              </a:buClr>
              <a:buSzPts val="2400"/>
              <a:buNone/>
              <a:defRPr>
                <a:solidFill>
                  <a:srgbClr val="FFFFFF"/>
                </a:solidFill>
              </a:defRPr>
            </a:lvl4pPr>
            <a:lvl5pPr lvl="4" algn="r" rtl="0">
              <a:spcBef>
                <a:spcPts val="0"/>
              </a:spcBef>
              <a:spcAft>
                <a:spcPts val="0"/>
              </a:spcAft>
              <a:buClr>
                <a:srgbClr val="FFFFFF"/>
              </a:buClr>
              <a:buSzPts val="2400"/>
              <a:buNone/>
              <a:defRPr>
                <a:solidFill>
                  <a:srgbClr val="FFFFFF"/>
                </a:solidFill>
              </a:defRPr>
            </a:lvl5pPr>
            <a:lvl6pPr lvl="5" algn="r" rtl="0">
              <a:spcBef>
                <a:spcPts val="0"/>
              </a:spcBef>
              <a:spcAft>
                <a:spcPts val="0"/>
              </a:spcAft>
              <a:buClr>
                <a:srgbClr val="FFFFFF"/>
              </a:buClr>
              <a:buSzPts val="2400"/>
              <a:buNone/>
              <a:defRPr>
                <a:solidFill>
                  <a:srgbClr val="FFFFFF"/>
                </a:solidFill>
              </a:defRPr>
            </a:lvl6pPr>
            <a:lvl7pPr lvl="6" algn="r" rtl="0">
              <a:spcBef>
                <a:spcPts val="0"/>
              </a:spcBef>
              <a:spcAft>
                <a:spcPts val="0"/>
              </a:spcAft>
              <a:buClr>
                <a:srgbClr val="FFFFFF"/>
              </a:buClr>
              <a:buSzPts val="2400"/>
              <a:buNone/>
              <a:defRPr>
                <a:solidFill>
                  <a:srgbClr val="FFFFFF"/>
                </a:solidFill>
              </a:defRPr>
            </a:lvl7pPr>
            <a:lvl8pPr lvl="7" algn="r" rtl="0">
              <a:spcBef>
                <a:spcPts val="0"/>
              </a:spcBef>
              <a:spcAft>
                <a:spcPts val="0"/>
              </a:spcAft>
              <a:buClr>
                <a:srgbClr val="FFFFFF"/>
              </a:buClr>
              <a:buSzPts val="2400"/>
              <a:buNone/>
              <a:defRPr>
                <a:solidFill>
                  <a:srgbClr val="FFFFFF"/>
                </a:solidFill>
              </a:defRPr>
            </a:lvl8pPr>
            <a:lvl9pPr lvl="8" algn="r" rtl="0">
              <a:spcBef>
                <a:spcPts val="0"/>
              </a:spcBef>
              <a:spcAft>
                <a:spcPts val="0"/>
              </a:spcAft>
              <a:buClr>
                <a:srgbClr val="FFFFFF"/>
              </a:buClr>
              <a:buSzPts val="2400"/>
              <a:buNone/>
              <a:defRPr>
                <a:solidFill>
                  <a:srgbClr val="FFFFFF"/>
                </a:solidFill>
              </a:defRPr>
            </a:lvl9pPr>
          </a:lstStyle>
          <a:p>
            <a:endParaRPr/>
          </a:p>
        </p:txBody>
      </p:sp>
      <p:sp>
        <p:nvSpPr>
          <p:cNvPr id="26" name="Google Shape;26;p3"/>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0" name="Google Shape;40;p5"/>
          <p:cNvSpPr txBox="1">
            <a:spLocks noGrp="1"/>
          </p:cNvSpPr>
          <p:nvPr>
            <p:ph type="body" idx="1"/>
          </p:nvPr>
        </p:nvSpPr>
        <p:spPr>
          <a:xfrm>
            <a:off x="343225" y="1125000"/>
            <a:ext cx="8290800" cy="36390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41" name="Google Shape;41;p5"/>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2"/>
        <p:cNvGrpSpPr/>
        <p:nvPr/>
      </p:nvGrpSpPr>
      <p:grpSpPr>
        <a:xfrm>
          <a:off x="0" y="0"/>
          <a:ext cx="0" cy="0"/>
          <a:chOff x="0" y="0"/>
          <a:chExt cx="0" cy="0"/>
        </a:xfrm>
      </p:grpSpPr>
      <p:sp>
        <p:nvSpPr>
          <p:cNvPr id="43" name="Google Shape;43;p6"/>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4" name="Google Shape;44;p6"/>
          <p:cNvSpPr txBox="1">
            <a:spLocks noGrp="1"/>
          </p:cNvSpPr>
          <p:nvPr>
            <p:ph type="body" idx="1"/>
          </p:nvPr>
        </p:nvSpPr>
        <p:spPr>
          <a:xfrm>
            <a:off x="420778" y="1239803"/>
            <a:ext cx="3994500" cy="37257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45" name="Google Shape;45;p6"/>
          <p:cNvSpPr txBox="1">
            <a:spLocks noGrp="1"/>
          </p:cNvSpPr>
          <p:nvPr>
            <p:ph type="body" idx="2"/>
          </p:nvPr>
        </p:nvSpPr>
        <p:spPr>
          <a:xfrm>
            <a:off x="4731381" y="1239803"/>
            <a:ext cx="3994500" cy="37257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46" name="Google Shape;46;p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p10"/>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accent1"/>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7">
            <a:alphaModFix/>
          </a:blip>
          <a:stretch>
            <a:fillRect/>
          </a:stretch>
        </p:blipFill>
        <p:spPr>
          <a:xfrm>
            <a:off x="1116" y="0"/>
            <a:ext cx="9141767" cy="5143500"/>
          </a:xfrm>
          <a:prstGeom prst="rect">
            <a:avLst/>
          </a:prstGeom>
          <a:noFill/>
          <a:ln>
            <a:noFill/>
          </a:ln>
        </p:spPr>
      </p:pic>
      <p:sp>
        <p:nvSpPr>
          <p:cNvPr id="7" name="Google Shape;7;p1"/>
          <p:cNvSpPr/>
          <p:nvPr/>
        </p:nvSpPr>
        <p:spPr>
          <a:xfrm>
            <a:off x="91700" y="96300"/>
            <a:ext cx="8966100" cy="4945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
          <p:cNvSpPr txBox="1">
            <a:spLocks noGrp="1"/>
          </p:cNvSpPr>
          <p:nvPr>
            <p:ph type="title"/>
          </p:nvPr>
        </p:nvSpPr>
        <p:spPr>
          <a:xfrm>
            <a:off x="404330" y="493832"/>
            <a:ext cx="8229600" cy="413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1pPr>
            <a:lvl2pPr lvl="1">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2pPr>
            <a:lvl3pPr lvl="2">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3pPr>
            <a:lvl4pPr lvl="3">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4pPr>
            <a:lvl5pPr lvl="4">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5pPr>
            <a:lvl6pPr lvl="5">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6pPr>
            <a:lvl7pPr lvl="6">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7pPr>
            <a:lvl8pPr lvl="7">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8pPr>
            <a:lvl9pPr lvl="8">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9pPr>
          </a:lstStyle>
          <a:p>
            <a:endParaRPr/>
          </a:p>
        </p:txBody>
      </p:sp>
      <p:sp>
        <p:nvSpPr>
          <p:cNvPr id="9" name="Google Shape;9;p1"/>
          <p:cNvSpPr txBox="1">
            <a:spLocks noGrp="1"/>
          </p:cNvSpPr>
          <p:nvPr>
            <p:ph type="body" idx="1"/>
          </p:nvPr>
        </p:nvSpPr>
        <p:spPr>
          <a:xfrm>
            <a:off x="457200" y="1125000"/>
            <a:ext cx="8229600" cy="36390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lt1"/>
              </a:buClr>
              <a:buSzPts val="2400"/>
              <a:buFont typeface="Cousine"/>
              <a:buChar char="▪"/>
              <a:defRPr sz="2400">
                <a:solidFill>
                  <a:schemeClr val="lt1"/>
                </a:solidFill>
                <a:latin typeface="Cousine"/>
                <a:ea typeface="Cousine"/>
                <a:cs typeface="Cousine"/>
                <a:sym typeface="Cousine"/>
              </a:defRPr>
            </a:lvl1pPr>
            <a:lvl2pPr marL="914400" lvl="1"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2pPr>
            <a:lvl3pPr marL="1371600" lvl="2"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3pPr>
            <a:lvl4pPr marL="1828800" lvl="3"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4pPr>
            <a:lvl5pPr marL="2286000" lvl="4"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5pPr>
            <a:lvl6pPr marL="2743200" lvl="5"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6pPr>
            <a:lvl7pPr marL="3200400" lvl="6"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7pPr>
            <a:lvl8pPr marL="3657600" lvl="7"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8pPr>
            <a:lvl9pPr marL="4114800" lvl="8"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9pPr>
          </a:lstStyle>
          <a:p>
            <a:endParaRPr/>
          </a:p>
        </p:txBody>
      </p:sp>
      <p:sp>
        <p:nvSpPr>
          <p:cNvPr id="10" name="Google Shape;10;p1"/>
          <p:cNvSpPr txBox="1">
            <a:spLocks noGrp="1"/>
          </p:cNvSpPr>
          <p:nvPr>
            <p:ph type="sldNum" idx="12"/>
          </p:nvPr>
        </p:nvSpPr>
        <p:spPr>
          <a:xfrm>
            <a:off x="8523157" y="4641567"/>
            <a:ext cx="461100" cy="291900"/>
          </a:xfrm>
          <a:prstGeom prst="rect">
            <a:avLst/>
          </a:prstGeom>
          <a:noFill/>
          <a:ln>
            <a:noFill/>
          </a:ln>
        </p:spPr>
        <p:txBody>
          <a:bodyPr spcFirstLastPara="1" wrap="square" lIns="91425" tIns="91425" rIns="91425" bIns="91425" anchor="t" anchorCtr="0">
            <a:noAutofit/>
          </a:bodyPr>
          <a:lstStyle>
            <a:lvl1pPr lvl="0" algn="r">
              <a:buNone/>
              <a:defRPr sz="1000">
                <a:solidFill>
                  <a:schemeClr val="lt1"/>
                </a:solidFill>
                <a:latin typeface="Cousine"/>
                <a:ea typeface="Cousine"/>
                <a:cs typeface="Cousine"/>
                <a:sym typeface="Cousine"/>
              </a:defRPr>
            </a:lvl1pPr>
            <a:lvl2pPr lvl="1" algn="r">
              <a:buNone/>
              <a:defRPr sz="1000">
                <a:solidFill>
                  <a:schemeClr val="lt1"/>
                </a:solidFill>
                <a:latin typeface="Cousine"/>
                <a:ea typeface="Cousine"/>
                <a:cs typeface="Cousine"/>
                <a:sym typeface="Cousine"/>
              </a:defRPr>
            </a:lvl2pPr>
            <a:lvl3pPr lvl="2" algn="r">
              <a:buNone/>
              <a:defRPr sz="1000">
                <a:solidFill>
                  <a:schemeClr val="lt1"/>
                </a:solidFill>
                <a:latin typeface="Cousine"/>
                <a:ea typeface="Cousine"/>
                <a:cs typeface="Cousine"/>
                <a:sym typeface="Cousine"/>
              </a:defRPr>
            </a:lvl3pPr>
            <a:lvl4pPr lvl="3" algn="r">
              <a:buNone/>
              <a:defRPr sz="1000">
                <a:solidFill>
                  <a:schemeClr val="lt1"/>
                </a:solidFill>
                <a:latin typeface="Cousine"/>
                <a:ea typeface="Cousine"/>
                <a:cs typeface="Cousine"/>
                <a:sym typeface="Cousine"/>
              </a:defRPr>
            </a:lvl4pPr>
            <a:lvl5pPr lvl="4" algn="r">
              <a:buNone/>
              <a:defRPr sz="1000">
                <a:solidFill>
                  <a:schemeClr val="lt1"/>
                </a:solidFill>
                <a:latin typeface="Cousine"/>
                <a:ea typeface="Cousine"/>
                <a:cs typeface="Cousine"/>
                <a:sym typeface="Cousine"/>
              </a:defRPr>
            </a:lvl5pPr>
            <a:lvl6pPr lvl="5" algn="r">
              <a:buNone/>
              <a:defRPr sz="1000">
                <a:solidFill>
                  <a:schemeClr val="lt1"/>
                </a:solidFill>
                <a:latin typeface="Cousine"/>
                <a:ea typeface="Cousine"/>
                <a:cs typeface="Cousine"/>
                <a:sym typeface="Cousine"/>
              </a:defRPr>
            </a:lvl6pPr>
            <a:lvl7pPr lvl="6" algn="r">
              <a:buNone/>
              <a:defRPr sz="1000">
                <a:solidFill>
                  <a:schemeClr val="lt1"/>
                </a:solidFill>
                <a:latin typeface="Cousine"/>
                <a:ea typeface="Cousine"/>
                <a:cs typeface="Cousine"/>
                <a:sym typeface="Cousine"/>
              </a:defRPr>
            </a:lvl7pPr>
            <a:lvl8pPr lvl="7" algn="r">
              <a:buNone/>
              <a:defRPr sz="1000">
                <a:solidFill>
                  <a:schemeClr val="lt1"/>
                </a:solidFill>
                <a:latin typeface="Cousine"/>
                <a:ea typeface="Cousine"/>
                <a:cs typeface="Cousine"/>
                <a:sym typeface="Cousine"/>
              </a:defRPr>
            </a:lvl8pPr>
            <a:lvl9pPr lvl="8" algn="r">
              <a:buNone/>
              <a:defRPr sz="1000">
                <a:solidFill>
                  <a:schemeClr val="lt1"/>
                </a:solidFill>
                <a:latin typeface="Cousine"/>
                <a:ea typeface="Cousine"/>
                <a:cs typeface="Cousine"/>
                <a:sym typeface="Cousin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6"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hyperlink" Target="https://blog.teracy.com/2017/06/15/how-to-extend-teracy-dev-to-work-with-kubernete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7.svg"/><Relationship Id="rId5" Type="http://schemas.openxmlformats.org/officeDocument/2006/relationships/hyperlink" Target="https://manas.tech/blog/2015/12/15/logging-for-rails-apps-in-docker/" TargetMode="External"/><Relationship Id="rId10" Type="http://schemas.openxmlformats.org/officeDocument/2006/relationships/image" Target="../media/image6.png"/><Relationship Id="rId4" Type="http://schemas.microsoft.com/office/2007/relationships/hdphoto" Target="../media/hdphoto1.wdp"/><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11.xml.rels><?xml version="1.0" encoding="UTF-8" standalone="yes"?>
<Relationships xmlns="http://schemas.openxmlformats.org/package/2006/relationships"><Relationship Id="rId8" Type="http://schemas.openxmlformats.org/officeDocument/2006/relationships/hyperlink" Target="https://freepngimg.com/png/29375-cube-file" TargetMode="External"/><Relationship Id="rId3" Type="http://schemas.microsoft.com/office/2018/10/relationships/comments" Target="../comments/modernComment_129_59D5DE49.xml"/><Relationship Id="rId7" Type="http://schemas.openxmlformats.org/officeDocument/2006/relationships/image" Target="../media/image35.png"/><Relationship Id="rId12" Type="http://schemas.openxmlformats.org/officeDocument/2006/relationships/hyperlink" Target="https://www.freepngimg.com/png/72547-thinking-photography-question-mark-man-stock"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hyperlink" Target="https://pixabay.com/en/cube-objects-boxes-yellow-pink-42317/" TargetMode="External"/><Relationship Id="rId11" Type="http://schemas.openxmlformats.org/officeDocument/2006/relationships/image" Target="../media/image37.png"/><Relationship Id="rId5" Type="http://schemas.openxmlformats.org/officeDocument/2006/relationships/image" Target="../media/image34.png"/><Relationship Id="rId10" Type="http://schemas.openxmlformats.org/officeDocument/2006/relationships/hyperlink" Target="https://commons.wikimedia.org/wiki/File:Cube-with-blender.png" TargetMode="External"/><Relationship Id="rId4" Type="http://schemas.openxmlformats.org/officeDocument/2006/relationships/image" Target="../media/image4.png"/><Relationship Id="rId9"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13.xml.rels><?xml version="1.0" encoding="UTF-8" standalone="yes"?>
<Relationships xmlns="http://schemas.openxmlformats.org/package/2006/relationships"><Relationship Id="rId8" Type="http://schemas.openxmlformats.org/officeDocument/2006/relationships/hyperlink" Target="https://freepngimg.com/png/29375-cube-file" TargetMode="External"/><Relationship Id="rId13" Type="http://schemas.openxmlformats.org/officeDocument/2006/relationships/image" Target="../media/image40.png"/><Relationship Id="rId3" Type="http://schemas.openxmlformats.org/officeDocument/2006/relationships/image" Target="../media/image38.png"/><Relationship Id="rId7" Type="http://schemas.openxmlformats.org/officeDocument/2006/relationships/image" Target="../media/image35.png"/><Relationship Id="rId12" Type="http://schemas.openxmlformats.org/officeDocument/2006/relationships/hyperlink" Target="https://freesvg.org/green-arrow-image" TargetMode="External"/><Relationship Id="rId2" Type="http://schemas.openxmlformats.org/officeDocument/2006/relationships/notesSlide" Target="../notesSlides/notesSlide13.xml"/><Relationship Id="rId16" Type="http://schemas.openxmlformats.org/officeDocument/2006/relationships/hyperlink" Target="https://pixabay.com/en/star-favorite-bookmark-gold-yellow-151957/" TargetMode="External"/><Relationship Id="rId1" Type="http://schemas.openxmlformats.org/officeDocument/2006/relationships/slideLayout" Target="../slideLayouts/slideLayout3.xml"/><Relationship Id="rId6" Type="http://schemas.openxmlformats.org/officeDocument/2006/relationships/hyperlink" Target="https://pixabay.com/en/cube-objects-boxes-yellow-pink-42317/" TargetMode="External"/><Relationship Id="rId11" Type="http://schemas.openxmlformats.org/officeDocument/2006/relationships/image" Target="../media/image39.png"/><Relationship Id="rId5" Type="http://schemas.openxmlformats.org/officeDocument/2006/relationships/image" Target="../media/image34.png"/><Relationship Id="rId15" Type="http://schemas.openxmlformats.org/officeDocument/2006/relationships/image" Target="../media/image41.png"/><Relationship Id="rId10" Type="http://schemas.openxmlformats.org/officeDocument/2006/relationships/hyperlink" Target="https://commons.wikimedia.org/wiki/File:Cube-with-blender.png" TargetMode="External"/><Relationship Id="rId4" Type="http://schemas.openxmlformats.org/officeDocument/2006/relationships/hyperlink" Target="https://freesvg.org/vector-image-of-transparent-cube-box" TargetMode="External"/><Relationship Id="rId9" Type="http://schemas.openxmlformats.org/officeDocument/2006/relationships/image" Target="../media/image36.png"/><Relationship Id="rId14" Type="http://schemas.openxmlformats.org/officeDocument/2006/relationships/hyperlink" Target="https://freesvg.org/male-computer-user-vector-drawin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8" Type="http://schemas.openxmlformats.org/officeDocument/2006/relationships/hyperlink" Target="https://ru.bmstu.wiki/VMware_vSphere" TargetMode="External"/><Relationship Id="rId13" Type="http://schemas.openxmlformats.org/officeDocument/2006/relationships/image" Target="../media/image2.png"/><Relationship Id="rId18" Type="http://schemas.openxmlformats.org/officeDocument/2006/relationships/image" Target="../media/image49.svg"/><Relationship Id="rId3" Type="http://schemas.openxmlformats.org/officeDocument/2006/relationships/image" Target="../media/image39.png"/><Relationship Id="rId21" Type="http://schemas.openxmlformats.org/officeDocument/2006/relationships/image" Target="../media/image52.png"/><Relationship Id="rId7" Type="http://schemas.openxmlformats.org/officeDocument/2006/relationships/image" Target="../media/image44.png"/><Relationship Id="rId12" Type="http://schemas.openxmlformats.org/officeDocument/2006/relationships/hyperlink" Target="https://about.gitlab.com/solutions/aws/" TargetMode="External"/><Relationship Id="rId17" Type="http://schemas.openxmlformats.org/officeDocument/2006/relationships/image" Target="../media/image48.png"/><Relationship Id="rId2" Type="http://schemas.openxmlformats.org/officeDocument/2006/relationships/notesSlide" Target="../notesSlides/notesSlide15.xml"/><Relationship Id="rId16" Type="http://schemas.openxmlformats.org/officeDocument/2006/relationships/image" Target="../media/image47.png"/><Relationship Id="rId20" Type="http://schemas.openxmlformats.org/officeDocument/2006/relationships/image" Target="../media/image51.svg"/><Relationship Id="rId1" Type="http://schemas.openxmlformats.org/officeDocument/2006/relationships/slideLayout" Target="../slideLayouts/slideLayout3.xml"/><Relationship Id="rId6" Type="http://schemas.openxmlformats.org/officeDocument/2006/relationships/hyperlink" Target="https://freesvg.org/male-computer-user-vector-drawing" TargetMode="External"/><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hyperlink" Target="https://manas.tech/blog/2015/12/15/logging-for-rails-apps-in-docker/" TargetMode="External"/><Relationship Id="rId10" Type="http://schemas.openxmlformats.org/officeDocument/2006/relationships/hyperlink" Target="https://www.bauer-power.net/2018/05/script-to-clone-azure-network-security.html" TargetMode="External"/><Relationship Id="rId19" Type="http://schemas.openxmlformats.org/officeDocument/2006/relationships/image" Target="../media/image50.png"/><Relationship Id="rId4" Type="http://schemas.openxmlformats.org/officeDocument/2006/relationships/hyperlink" Target="https://freesvg.org/green-arrow-image" TargetMode="External"/><Relationship Id="rId9" Type="http://schemas.openxmlformats.org/officeDocument/2006/relationships/image" Target="../media/image45.jpg"/><Relationship Id="rId14" Type="http://schemas.microsoft.com/office/2007/relationships/hdphoto" Target="../media/hdphoto1.wdp"/><Relationship Id="rId22" Type="http://schemas.openxmlformats.org/officeDocument/2006/relationships/image" Target="../media/image53.svg"/></Relationships>
</file>

<file path=ppt/slides/_rels/slide16.xml.rels><?xml version="1.0" encoding="UTF-8" standalone="yes"?>
<Relationships xmlns="http://schemas.openxmlformats.org/package/2006/relationships"><Relationship Id="rId8" Type="http://schemas.openxmlformats.org/officeDocument/2006/relationships/hyperlink" Target="https://freepngimg.com/png/29375-cube-file" TargetMode="External"/><Relationship Id="rId13" Type="http://schemas.openxmlformats.org/officeDocument/2006/relationships/image" Target="../media/image40.png"/><Relationship Id="rId3" Type="http://schemas.openxmlformats.org/officeDocument/2006/relationships/image" Target="../media/image38.png"/><Relationship Id="rId7" Type="http://schemas.openxmlformats.org/officeDocument/2006/relationships/image" Target="../media/image35.png"/><Relationship Id="rId12" Type="http://schemas.openxmlformats.org/officeDocument/2006/relationships/hyperlink" Target="https://freesvg.org/green-arrow-image"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hyperlink" Target="https://pixabay.com/en/cube-objects-boxes-yellow-pink-42317/" TargetMode="External"/><Relationship Id="rId11" Type="http://schemas.openxmlformats.org/officeDocument/2006/relationships/image" Target="../media/image39.png"/><Relationship Id="rId5" Type="http://schemas.openxmlformats.org/officeDocument/2006/relationships/image" Target="../media/image34.png"/><Relationship Id="rId10" Type="http://schemas.openxmlformats.org/officeDocument/2006/relationships/hyperlink" Target="https://commons.wikimedia.org/wiki/File:Cube-with-blender.png" TargetMode="External"/><Relationship Id="rId4" Type="http://schemas.openxmlformats.org/officeDocument/2006/relationships/hyperlink" Target="https://freesvg.org/vector-image-of-transparent-cube-box" TargetMode="External"/><Relationship Id="rId9" Type="http://schemas.openxmlformats.org/officeDocument/2006/relationships/image" Target="../media/image36.png"/><Relationship Id="rId14" Type="http://schemas.openxmlformats.org/officeDocument/2006/relationships/hyperlink" Target="https://freesvg.org/male-computer-user-vector-drawin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4.png"/><Relationship Id="rId7" Type="http://schemas.openxmlformats.org/officeDocument/2006/relationships/image" Target="../media/image57.png"/><Relationship Id="rId12" Type="http://schemas.openxmlformats.org/officeDocument/2006/relationships/image" Target="../media/image62.sv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6.sv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svg"/><Relationship Id="rId4" Type="http://schemas.openxmlformats.org/officeDocument/2006/relationships/hyperlink" Target="https://freesvg.org/3d-orange-box-vector-clip-art" TargetMode="External"/><Relationship Id="rId9" Type="http://schemas.openxmlformats.org/officeDocument/2006/relationships/image" Target="../media/image5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s://www.freepngimg.com/png/26880-speaking-transparent"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hyperlink" Target="https://www.pexels.com/photo/banner-image-blank-blank-page-blank-space-678810/"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29.xml.rels><?xml version="1.0" encoding="UTF-8" standalone="yes"?>
<Relationships xmlns="http://schemas.openxmlformats.org/package/2006/relationships"><Relationship Id="rId8" Type="http://schemas.openxmlformats.org/officeDocument/2006/relationships/image" Target="../media/image71.png"/><Relationship Id="rId13" Type="http://schemas.microsoft.com/office/2007/relationships/hdphoto" Target="../media/hdphoto1.wdp"/><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hyperlink" Target="https://manas.tech/blog/2015/12/15/logging-for-rails-apps-in-docker/"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hyperlink" Target="https://www.pexels.com/photo/banner-image-blank-blank-page-blank-space-678810/"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8" Type="http://schemas.openxmlformats.org/officeDocument/2006/relationships/hyperlink" Target="https://iris.peabody.vanderbilt.edu/resources/independent-learners/" TargetMode="External"/><Relationship Id="rId3" Type="http://schemas.microsoft.com/office/2018/10/relationships/comments" Target="../comments/modernComment_107_0.xml"/><Relationship Id="rId7" Type="http://schemas.openxmlformats.org/officeDocument/2006/relationships/image" Target="../media/image22.jp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hyperlink" Target="https://skylinecollege.edu/ztc/" TargetMode="External"/><Relationship Id="rId5" Type="http://schemas.openxmlformats.org/officeDocument/2006/relationships/image" Target="../media/image21.jpg"/><Relationship Id="rId10" Type="http://schemas.openxmlformats.org/officeDocument/2006/relationships/hyperlink" Target="https://freesvg.org/warning-vector-symbol" TargetMode="External"/><Relationship Id="rId4" Type="http://schemas.openxmlformats.org/officeDocument/2006/relationships/image" Target="../media/image20.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png"/><Relationship Id="rId3" Type="http://schemas.microsoft.com/office/2018/10/relationships/comments" Target="../comments/modernComment_139_665D5532.xml"/><Relationship Id="rId7" Type="http://schemas.openxmlformats.org/officeDocument/2006/relationships/hyperlink" Target="https://pixabay.com/vectors/box-open-cardboard-box-cardboard-152428/" TargetMode="External"/><Relationship Id="rId12" Type="http://schemas.openxmlformats.org/officeDocument/2006/relationships/hyperlink" Target="https://manas.tech/blog/2015/12/15/logging-for-rails-apps-in-docker/"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5.png"/><Relationship Id="rId11" Type="http://schemas.microsoft.com/office/2007/relationships/hdphoto" Target="../media/hdphoto1.wdp"/><Relationship Id="rId5" Type="http://schemas.openxmlformats.org/officeDocument/2006/relationships/hyperlink" Target="https://pixabay.com/en/arrow-left-direction-curved-symbol-309080/" TargetMode="External"/><Relationship Id="rId10" Type="http://schemas.openxmlformats.org/officeDocument/2006/relationships/image" Target="../media/image2.png"/><Relationship Id="rId4" Type="http://schemas.openxmlformats.org/officeDocument/2006/relationships/image" Target="../media/image24.png"/><Relationship Id="rId9" Type="http://schemas.openxmlformats.org/officeDocument/2006/relationships/hyperlink" Target="https://www.page-borders.com/lined-paper/" TargetMode="External"/><Relationship Id="rId14" Type="http://schemas.openxmlformats.org/officeDocument/2006/relationships/hyperlink" Target="https://blog.teracy.com/2017/06/15/how-to-extend-teracy-dev-to-work-with-kubernetes/"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sv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 Id="rId9" Type="http://schemas.openxmlformats.org/officeDocument/2006/relationships/image" Target="../media/image3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a:off x="965700" y="2809414"/>
            <a:ext cx="721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600" dirty="0">
                <a:solidFill>
                  <a:srgbClr val="92D050"/>
                </a:solidFill>
              </a:rPr>
              <a:t>TANZU</a:t>
            </a:r>
            <a:r>
              <a:rPr lang="en" sz="6600" dirty="0"/>
              <a:t> </a:t>
            </a:r>
            <a:r>
              <a:rPr lang="en" sz="6600" dirty="0">
                <a:solidFill>
                  <a:srgbClr val="FFC000"/>
                </a:solidFill>
              </a:rPr>
              <a:t>SHARING</a:t>
            </a:r>
            <a:endParaRPr sz="6600" dirty="0">
              <a:solidFill>
                <a:srgbClr val="FFC000"/>
              </a:solidFill>
            </a:endParaRPr>
          </a:p>
        </p:txBody>
      </p:sp>
      <p:pic>
        <p:nvPicPr>
          <p:cNvPr id="3" name="Picture 2" descr="Logo, company name&#10;&#10;Description automatically generated">
            <a:extLst>
              <a:ext uri="{FF2B5EF4-FFF2-40B4-BE49-F238E27FC236}">
                <a16:creationId xmlns:a16="http://schemas.microsoft.com/office/drawing/2014/main" id="{79ED0365-9E7D-3709-49E0-BA3E1C18816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837473B0-CC2E-450A-ABE3-18F120FF3D39}">
                <a1611:picAttrSrcUrl xmlns:a1611="http://schemas.microsoft.com/office/drawing/2016/11/main" r:id="rId5"/>
              </a:ext>
            </a:extLst>
          </a:blip>
          <a:stretch>
            <a:fillRect/>
          </a:stretch>
        </p:blipFill>
        <p:spPr>
          <a:xfrm rot="1198940">
            <a:off x="5624552" y="987596"/>
            <a:ext cx="2917871" cy="1677776"/>
          </a:xfrm>
          <a:prstGeom prst="rect">
            <a:avLst/>
          </a:prstGeom>
        </p:spPr>
      </p:pic>
      <p:pic>
        <p:nvPicPr>
          <p:cNvPr id="9" name="Picture 8" descr="Icon&#10;&#10;Description automatically generated">
            <a:extLst>
              <a:ext uri="{FF2B5EF4-FFF2-40B4-BE49-F238E27FC236}">
                <a16:creationId xmlns:a16="http://schemas.microsoft.com/office/drawing/2014/main" id="{5B45CC82-D179-C189-D85C-3E7D9C32EF64}"/>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rot="21134433">
            <a:off x="1501539" y="1022941"/>
            <a:ext cx="1107573" cy="1075124"/>
          </a:xfrm>
          <a:prstGeom prst="rect">
            <a:avLst/>
          </a:prstGeom>
        </p:spPr>
      </p:pic>
      <p:pic>
        <p:nvPicPr>
          <p:cNvPr id="1026" name="Picture 2" descr="kind">
            <a:extLst>
              <a:ext uri="{FF2B5EF4-FFF2-40B4-BE49-F238E27FC236}">
                <a16:creationId xmlns:a16="http://schemas.microsoft.com/office/drawing/2014/main" id="{4C2EF562-068C-8BC0-54B0-13DE8D05A6E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9523043">
            <a:off x="1354826" y="678505"/>
            <a:ext cx="745737" cy="4496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Automated Kubernetes Deployment using Tanzu Kubernetes Grid - Sterling">
            <a:extLst>
              <a:ext uri="{FF2B5EF4-FFF2-40B4-BE49-F238E27FC236}">
                <a16:creationId xmlns:a16="http://schemas.microsoft.com/office/drawing/2014/main" id="{514C2784-BD90-40D5-EE7F-9B96D59416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68202" y="168317"/>
            <a:ext cx="2377272" cy="19625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Graphic 3" descr="Single gear outline">
            <a:extLst>
              <a:ext uri="{FF2B5EF4-FFF2-40B4-BE49-F238E27FC236}">
                <a16:creationId xmlns:a16="http://schemas.microsoft.com/office/drawing/2014/main" id="{03920B13-7EFE-106C-C689-D89D6605A87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37378" y="3484651"/>
            <a:ext cx="1455533" cy="1455533"/>
          </a:xfrm>
          <a:prstGeom prst="rect">
            <a:avLst/>
          </a:prstGeom>
        </p:spPr>
      </p:pic>
      <p:pic>
        <p:nvPicPr>
          <p:cNvPr id="10" name="Graphic 9" descr="Single gear outline">
            <a:extLst>
              <a:ext uri="{FF2B5EF4-FFF2-40B4-BE49-F238E27FC236}">
                <a16:creationId xmlns:a16="http://schemas.microsoft.com/office/drawing/2014/main" id="{D46C28A9-E895-1E05-D042-E04EBD2F307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1653" y="1556961"/>
            <a:ext cx="1455533" cy="145553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6"/>
          <p:cNvSpPr txBox="1">
            <a:spLocks noGrp="1"/>
          </p:cNvSpPr>
          <p:nvPr>
            <p:ph type="ctrTitle"/>
          </p:nvPr>
        </p:nvSpPr>
        <p:spPr>
          <a:xfrm>
            <a:off x="921200" y="1280606"/>
            <a:ext cx="72057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dirty="0">
                <a:solidFill>
                  <a:schemeClr val="accent3"/>
                </a:solidFill>
              </a:rPr>
              <a:t>3</a:t>
            </a:r>
            <a:br>
              <a:rPr lang="en" dirty="0"/>
            </a:br>
            <a:r>
              <a:rPr lang="en" dirty="0"/>
              <a:t> </a:t>
            </a:r>
            <a:r>
              <a:rPr lang="en" sz="4000" dirty="0"/>
              <a:t>UNMANAGED CLUSTER</a:t>
            </a:r>
            <a:endParaRPr dirty="0"/>
          </a:p>
        </p:txBody>
      </p:sp>
      <p:sp>
        <p:nvSpPr>
          <p:cNvPr id="353" name="Google Shape;353;p36"/>
          <p:cNvSpPr txBox="1">
            <a:spLocks noGrp="1"/>
          </p:cNvSpPr>
          <p:nvPr>
            <p:ph type="subTitle" idx="1"/>
          </p:nvPr>
        </p:nvSpPr>
        <p:spPr>
          <a:xfrm>
            <a:off x="4698564" y="3108819"/>
            <a:ext cx="35424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Let’s explore what an unmanaged cluster is</a:t>
            </a:r>
            <a:endParaRPr dirty="0"/>
          </a:p>
        </p:txBody>
      </p:sp>
      <p:sp>
        <p:nvSpPr>
          <p:cNvPr id="354" name="Google Shape;354;p3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pic>
        <p:nvPicPr>
          <p:cNvPr id="6" name="Graphic 5" descr="Construction worker male outline">
            <a:extLst>
              <a:ext uri="{FF2B5EF4-FFF2-40B4-BE49-F238E27FC236}">
                <a16:creationId xmlns:a16="http://schemas.microsoft.com/office/drawing/2014/main" id="{435168E7-5C00-4A10-1A1D-D09EC97791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57542" y="1708740"/>
            <a:ext cx="1335293" cy="1335293"/>
          </a:xfrm>
          <a:prstGeom prst="rect">
            <a:avLst/>
          </a:prstGeom>
        </p:spPr>
      </p:pic>
    </p:spTree>
    <p:extLst>
      <p:ext uri="{BB962C8B-B14F-4D97-AF65-F5344CB8AC3E}">
        <p14:creationId xmlns:p14="http://schemas.microsoft.com/office/powerpoint/2010/main" val="1299862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1507A79-A16D-DB19-3D7F-7117D3B3B8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7" name="Picture 2" descr="kind">
            <a:extLst>
              <a:ext uri="{FF2B5EF4-FFF2-40B4-BE49-F238E27FC236}">
                <a16:creationId xmlns:a16="http://schemas.microsoft.com/office/drawing/2014/main" id="{7CF63D80-486D-1AE1-7097-10539B1FAA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4221" y="4352650"/>
            <a:ext cx="1080995" cy="651857"/>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66F43099-806E-D471-0822-BC6C6611316F}"/>
              </a:ext>
            </a:extLst>
          </p:cNvPr>
          <p:cNvCxnSpPr/>
          <p:nvPr/>
        </p:nvCxnSpPr>
        <p:spPr>
          <a:xfrm>
            <a:off x="97971" y="4270255"/>
            <a:ext cx="8956222"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F6618AFA-1B00-646A-9A21-8D3C0F87FF74}"/>
              </a:ext>
            </a:extLst>
          </p:cNvPr>
          <p:cNvGrpSpPr/>
          <p:nvPr/>
        </p:nvGrpSpPr>
        <p:grpSpPr>
          <a:xfrm>
            <a:off x="2817695" y="921356"/>
            <a:ext cx="3149031" cy="3286269"/>
            <a:chOff x="2348780" y="202164"/>
            <a:chExt cx="3572515" cy="3802234"/>
          </a:xfrm>
        </p:grpSpPr>
        <p:pic>
          <p:nvPicPr>
            <p:cNvPr id="6" name="Picture 5" descr="Shape&#10;&#10;Description automatically generated">
              <a:extLst>
                <a:ext uri="{FF2B5EF4-FFF2-40B4-BE49-F238E27FC236}">
                  <a16:creationId xmlns:a16="http://schemas.microsoft.com/office/drawing/2014/main" id="{9A7B4E5E-A860-AAF2-0C63-9F8E5C7578F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2348780" y="202164"/>
              <a:ext cx="3572515" cy="3802234"/>
            </a:xfrm>
            <a:prstGeom prst="rect">
              <a:avLst/>
            </a:prstGeom>
          </p:spPr>
        </p:pic>
        <p:grpSp>
          <p:nvGrpSpPr>
            <p:cNvPr id="15" name="Group 14">
              <a:extLst>
                <a:ext uri="{FF2B5EF4-FFF2-40B4-BE49-F238E27FC236}">
                  <a16:creationId xmlns:a16="http://schemas.microsoft.com/office/drawing/2014/main" id="{B53A443A-CECA-5487-F3DF-1D5A3016D0F8}"/>
                </a:ext>
              </a:extLst>
            </p:cNvPr>
            <p:cNvGrpSpPr/>
            <p:nvPr/>
          </p:nvGrpSpPr>
          <p:grpSpPr>
            <a:xfrm>
              <a:off x="2595984" y="2073145"/>
              <a:ext cx="1371556" cy="1309468"/>
              <a:chOff x="2695213" y="2027052"/>
              <a:chExt cx="1249898" cy="1212278"/>
            </a:xfrm>
          </p:grpSpPr>
          <p:sp>
            <p:nvSpPr>
              <p:cNvPr id="11" name="TextBox 10">
                <a:extLst>
                  <a:ext uri="{FF2B5EF4-FFF2-40B4-BE49-F238E27FC236}">
                    <a16:creationId xmlns:a16="http://schemas.microsoft.com/office/drawing/2014/main" id="{4F7C917A-EC58-C5FA-82FC-2E9A22338383}"/>
                  </a:ext>
                </a:extLst>
              </p:cNvPr>
              <p:cNvSpPr txBox="1"/>
              <p:nvPr/>
            </p:nvSpPr>
            <p:spPr>
              <a:xfrm>
                <a:off x="2695213" y="2027052"/>
                <a:ext cx="1249898" cy="300352"/>
              </a:xfrm>
              <a:prstGeom prst="rect">
                <a:avLst/>
              </a:prstGeom>
              <a:solidFill>
                <a:schemeClr val="tx2"/>
              </a:solidFill>
              <a:ln>
                <a:solidFill>
                  <a:schemeClr val="bg1"/>
                </a:solidFill>
              </a:ln>
            </p:spPr>
            <p:txBody>
              <a:bodyPr wrap="square" rtlCol="0">
                <a:spAutoFit/>
              </a:bodyPr>
              <a:lstStyle/>
              <a:p>
                <a:pPr algn="ctr"/>
                <a:r>
                  <a:rPr lang="en-SG" sz="1100" b="1" dirty="0"/>
                  <a:t>Control Plane</a:t>
                </a:r>
              </a:p>
            </p:txBody>
          </p:sp>
          <p:pic>
            <p:nvPicPr>
              <p:cNvPr id="10" name="Picture 9" descr="Shape&#10;&#10;Description automatically generated">
                <a:extLst>
                  <a:ext uri="{FF2B5EF4-FFF2-40B4-BE49-F238E27FC236}">
                    <a16:creationId xmlns:a16="http://schemas.microsoft.com/office/drawing/2014/main" id="{F54222DB-E0EC-790F-B36C-025724CA3253}"/>
                  </a:ext>
                </a:extLst>
              </p:cNvPr>
              <p:cNvPicPr>
                <a:picLocks noChangeAspect="1"/>
              </p:cNvPicPr>
              <p:nvPr/>
            </p:nvPicPr>
            <p:blipFill>
              <a:blip r:embed="rId7">
                <a:alphaModFix amt="35000"/>
                <a:extLst>
                  <a:ext uri="{837473B0-CC2E-450A-ABE3-18F120FF3D39}">
                    <a1611:picAttrSrcUrl xmlns:a1611="http://schemas.microsoft.com/office/drawing/2016/11/main" r:id="rId8"/>
                  </a:ext>
                </a:extLst>
              </a:blip>
              <a:stretch>
                <a:fillRect/>
              </a:stretch>
            </p:blipFill>
            <p:spPr>
              <a:xfrm>
                <a:off x="2836190" y="2316419"/>
                <a:ext cx="951455" cy="922911"/>
              </a:xfrm>
              <a:prstGeom prst="rect">
                <a:avLst/>
              </a:prstGeom>
            </p:spPr>
          </p:pic>
        </p:grpSp>
        <p:grpSp>
          <p:nvGrpSpPr>
            <p:cNvPr id="14" name="Group 13">
              <a:extLst>
                <a:ext uri="{FF2B5EF4-FFF2-40B4-BE49-F238E27FC236}">
                  <a16:creationId xmlns:a16="http://schemas.microsoft.com/office/drawing/2014/main" id="{5E523740-4C92-4D7D-9D4C-9A4F0B49841D}"/>
                </a:ext>
              </a:extLst>
            </p:cNvPr>
            <p:cNvGrpSpPr/>
            <p:nvPr/>
          </p:nvGrpSpPr>
          <p:grpSpPr>
            <a:xfrm>
              <a:off x="4369204" y="2038231"/>
              <a:ext cx="1266198" cy="1427873"/>
              <a:chOff x="4503355" y="2049327"/>
              <a:chExt cx="1153886" cy="1412722"/>
            </a:xfrm>
          </p:grpSpPr>
          <p:pic>
            <p:nvPicPr>
              <p:cNvPr id="12" name="Picture 11" descr="A picture containing box, dark&#10;&#10;Description automatically generated">
                <a:extLst>
                  <a:ext uri="{FF2B5EF4-FFF2-40B4-BE49-F238E27FC236}">
                    <a16:creationId xmlns:a16="http://schemas.microsoft.com/office/drawing/2014/main" id="{03B84F75-BF0F-ADEB-9DAD-77306B92CED7}"/>
                  </a:ext>
                </a:extLst>
              </p:cNvPr>
              <p:cNvPicPr>
                <a:picLocks noChangeAspect="1"/>
              </p:cNvPicPr>
              <p:nvPr/>
            </p:nvPicPr>
            <p:blipFill>
              <a:blip r:embed="rId9">
                <a:alphaModFix amt="35000"/>
                <a:extLst>
                  <a:ext uri="{837473B0-CC2E-450A-ABE3-18F120FF3D39}">
                    <a1611:picAttrSrcUrl xmlns:a1611="http://schemas.microsoft.com/office/drawing/2016/11/main" r:id="rId10"/>
                  </a:ext>
                </a:extLst>
              </a:blip>
              <a:stretch>
                <a:fillRect/>
              </a:stretch>
            </p:blipFill>
            <p:spPr>
              <a:xfrm>
                <a:off x="4503355" y="2351561"/>
                <a:ext cx="1153886" cy="1110488"/>
              </a:xfrm>
              <a:prstGeom prst="rect">
                <a:avLst/>
              </a:prstGeom>
            </p:spPr>
          </p:pic>
          <p:sp>
            <p:nvSpPr>
              <p:cNvPr id="13" name="TextBox 12">
                <a:extLst>
                  <a:ext uri="{FF2B5EF4-FFF2-40B4-BE49-F238E27FC236}">
                    <a16:creationId xmlns:a16="http://schemas.microsoft.com/office/drawing/2014/main" id="{570E6AE0-32D9-6FD2-18B8-DA756E28AA36}"/>
                  </a:ext>
                </a:extLst>
              </p:cNvPr>
              <p:cNvSpPr txBox="1"/>
              <p:nvPr/>
            </p:nvSpPr>
            <p:spPr>
              <a:xfrm>
                <a:off x="4798169" y="2049327"/>
                <a:ext cx="604437" cy="320989"/>
              </a:xfrm>
              <a:prstGeom prst="rect">
                <a:avLst/>
              </a:prstGeom>
              <a:solidFill>
                <a:schemeClr val="tx2"/>
              </a:solidFill>
              <a:ln>
                <a:solidFill>
                  <a:schemeClr val="bg1"/>
                </a:solidFill>
              </a:ln>
            </p:spPr>
            <p:txBody>
              <a:bodyPr wrap="square" rtlCol="0">
                <a:spAutoFit/>
              </a:bodyPr>
              <a:lstStyle/>
              <a:p>
                <a:pPr algn="ctr"/>
                <a:r>
                  <a:rPr lang="en-SG" sz="1100" b="1" dirty="0"/>
                  <a:t>Node</a:t>
                </a:r>
                <a:endParaRPr lang="en-SG" sz="1200" b="1" dirty="0"/>
              </a:p>
            </p:txBody>
          </p:sp>
        </p:grpSp>
      </p:grpSp>
      <p:sp>
        <p:nvSpPr>
          <p:cNvPr id="26" name="TextBox 25">
            <a:extLst>
              <a:ext uri="{FF2B5EF4-FFF2-40B4-BE49-F238E27FC236}">
                <a16:creationId xmlns:a16="http://schemas.microsoft.com/office/drawing/2014/main" id="{562B8706-032C-4583-D565-AD62F25F229D}"/>
              </a:ext>
            </a:extLst>
          </p:cNvPr>
          <p:cNvSpPr txBox="1"/>
          <p:nvPr/>
        </p:nvSpPr>
        <p:spPr>
          <a:xfrm>
            <a:off x="201445" y="1288029"/>
            <a:ext cx="2441243" cy="2492990"/>
          </a:xfrm>
          <a:prstGeom prst="rect">
            <a:avLst/>
          </a:prstGeom>
          <a:solidFill>
            <a:schemeClr val="accent5">
              <a:lumMod val="50000"/>
            </a:schemeClr>
          </a:solidFill>
        </p:spPr>
        <p:txBody>
          <a:bodyPr wrap="square" rtlCol="0">
            <a:spAutoFit/>
          </a:bodyPr>
          <a:lstStyle/>
          <a:p>
            <a:pPr marL="285750" indent="-285750">
              <a:buFont typeface="Wingdings" panose="05000000000000000000" pitchFamily="2" charset="2"/>
              <a:buChar char="§"/>
            </a:pPr>
            <a:r>
              <a:rPr lang="en-SG" sz="1200" dirty="0">
                <a:solidFill>
                  <a:schemeClr val="bg1"/>
                </a:solidFill>
              </a:rPr>
              <a:t>Plain (Kind) Kubernetes Cluster</a:t>
            </a:r>
          </a:p>
          <a:p>
            <a:pPr marL="285750" indent="-285750">
              <a:buFont typeface="Wingdings" panose="05000000000000000000" pitchFamily="2" charset="2"/>
              <a:buChar char="§"/>
            </a:pPr>
            <a:endParaRPr lang="en-SG" sz="1200" dirty="0">
              <a:solidFill>
                <a:schemeClr val="bg1"/>
              </a:solidFill>
            </a:endParaRPr>
          </a:p>
          <a:p>
            <a:pPr marL="285750" indent="-285750">
              <a:buFont typeface="Wingdings" panose="05000000000000000000" pitchFamily="2" charset="2"/>
              <a:buChar char="§"/>
            </a:pPr>
            <a:r>
              <a:rPr lang="en-SG" sz="1200" dirty="0">
                <a:solidFill>
                  <a:schemeClr val="bg1"/>
                </a:solidFill>
              </a:rPr>
              <a:t>Cluster is a Container, and within it are the Control Plane (CP) and Node Containers</a:t>
            </a:r>
          </a:p>
          <a:p>
            <a:pPr marL="285750" indent="-285750">
              <a:buFont typeface="Wingdings" panose="05000000000000000000" pitchFamily="2" charset="2"/>
              <a:buChar char="§"/>
            </a:pPr>
            <a:endParaRPr lang="en-SG" sz="1200" dirty="0">
              <a:solidFill>
                <a:schemeClr val="bg1"/>
              </a:solidFill>
            </a:endParaRPr>
          </a:p>
          <a:p>
            <a:pPr marL="285750" indent="-285750">
              <a:buFont typeface="Wingdings" panose="05000000000000000000" pitchFamily="2" charset="2"/>
              <a:buChar char="§"/>
            </a:pPr>
            <a:r>
              <a:rPr lang="en-SG" sz="1200" dirty="0">
                <a:solidFill>
                  <a:schemeClr val="bg1"/>
                </a:solidFill>
              </a:rPr>
              <a:t>Fast Start-Up and Tear Down since Cluster is Just a Single Container</a:t>
            </a:r>
          </a:p>
          <a:p>
            <a:endParaRPr lang="en-SG" sz="1200" dirty="0">
              <a:solidFill>
                <a:schemeClr val="bg1"/>
              </a:solidFill>
            </a:endParaRPr>
          </a:p>
          <a:p>
            <a:pPr marL="285750" indent="-285750">
              <a:buFont typeface="Wingdings" panose="05000000000000000000" pitchFamily="2" charset="2"/>
              <a:buChar char="§"/>
            </a:pPr>
            <a:r>
              <a:rPr lang="en-SG" sz="1200" dirty="0">
                <a:solidFill>
                  <a:schemeClr val="bg1"/>
                </a:solidFill>
              </a:rPr>
              <a:t>Good for Testing Purposes</a:t>
            </a:r>
          </a:p>
        </p:txBody>
      </p:sp>
      <p:sp>
        <p:nvSpPr>
          <p:cNvPr id="43" name="TextBox 42">
            <a:extLst>
              <a:ext uri="{FF2B5EF4-FFF2-40B4-BE49-F238E27FC236}">
                <a16:creationId xmlns:a16="http://schemas.microsoft.com/office/drawing/2014/main" id="{4E85BDC7-FEB7-843C-AB3B-1FC6C189A35D}"/>
              </a:ext>
            </a:extLst>
          </p:cNvPr>
          <p:cNvSpPr txBox="1"/>
          <p:nvPr/>
        </p:nvSpPr>
        <p:spPr>
          <a:xfrm>
            <a:off x="3312838" y="1368213"/>
            <a:ext cx="2158743" cy="769441"/>
          </a:xfrm>
          <a:prstGeom prst="rect">
            <a:avLst/>
          </a:prstGeom>
          <a:noFill/>
          <a:scene3d>
            <a:camera prst="perspectiveRelaxed"/>
            <a:lightRig rig="threePt" dir="t"/>
          </a:scene3d>
        </p:spPr>
        <p:txBody>
          <a:bodyPr wrap="square" rtlCol="0">
            <a:spAutoFit/>
          </a:bodyPr>
          <a:lstStyle/>
          <a:p>
            <a:pPr algn="ctr"/>
            <a:r>
              <a:rPr lang="en-SG" sz="4400" b="1" dirty="0"/>
              <a:t>MAIN</a:t>
            </a:r>
            <a:endParaRPr lang="en-SG" sz="1600" b="1" dirty="0"/>
          </a:p>
        </p:txBody>
      </p:sp>
      <p:sp>
        <p:nvSpPr>
          <p:cNvPr id="24" name="TextBox 23">
            <a:extLst>
              <a:ext uri="{FF2B5EF4-FFF2-40B4-BE49-F238E27FC236}">
                <a16:creationId xmlns:a16="http://schemas.microsoft.com/office/drawing/2014/main" id="{078681CA-B593-AAC9-490F-DED1F97E6DB5}"/>
              </a:ext>
            </a:extLst>
          </p:cNvPr>
          <p:cNvSpPr txBox="1"/>
          <p:nvPr/>
        </p:nvSpPr>
        <p:spPr>
          <a:xfrm>
            <a:off x="112773" y="113392"/>
            <a:ext cx="3700341" cy="461665"/>
          </a:xfrm>
          <a:prstGeom prst="rect">
            <a:avLst/>
          </a:prstGeom>
          <a:noFill/>
        </p:spPr>
        <p:txBody>
          <a:bodyPr wrap="square" rtlCol="0">
            <a:spAutoFit/>
          </a:bodyPr>
          <a:lstStyle/>
          <a:p>
            <a:r>
              <a:rPr lang="en-SG" sz="2400" u="sng" dirty="0">
                <a:solidFill>
                  <a:schemeClr val="bg1"/>
                </a:solidFill>
              </a:rPr>
              <a:t>Unmanaged Cluster</a:t>
            </a:r>
            <a:endParaRPr lang="en-SG" u="sng" dirty="0">
              <a:solidFill>
                <a:schemeClr val="bg1"/>
              </a:solidFill>
            </a:endParaRPr>
          </a:p>
        </p:txBody>
      </p:sp>
      <p:sp>
        <p:nvSpPr>
          <p:cNvPr id="3" name="TextBox 2">
            <a:extLst>
              <a:ext uri="{FF2B5EF4-FFF2-40B4-BE49-F238E27FC236}">
                <a16:creationId xmlns:a16="http://schemas.microsoft.com/office/drawing/2014/main" id="{0CABF5E7-BB18-DA3F-A2C8-EBB24C574FB5}"/>
              </a:ext>
            </a:extLst>
          </p:cNvPr>
          <p:cNvSpPr txBox="1"/>
          <p:nvPr/>
        </p:nvSpPr>
        <p:spPr>
          <a:xfrm>
            <a:off x="112773" y="901712"/>
            <a:ext cx="1916482" cy="369332"/>
          </a:xfrm>
          <a:prstGeom prst="rect">
            <a:avLst/>
          </a:prstGeom>
          <a:noFill/>
        </p:spPr>
        <p:txBody>
          <a:bodyPr wrap="square" rtlCol="0">
            <a:spAutoFit/>
          </a:bodyPr>
          <a:lstStyle/>
          <a:p>
            <a:r>
              <a:rPr lang="en-SG" sz="1800" b="1" dirty="0">
                <a:solidFill>
                  <a:schemeClr val="bg1"/>
                </a:solidFill>
              </a:rPr>
              <a:t>Key Features:</a:t>
            </a:r>
          </a:p>
        </p:txBody>
      </p:sp>
      <p:sp>
        <p:nvSpPr>
          <p:cNvPr id="25" name="TextBox 24">
            <a:extLst>
              <a:ext uri="{FF2B5EF4-FFF2-40B4-BE49-F238E27FC236}">
                <a16:creationId xmlns:a16="http://schemas.microsoft.com/office/drawing/2014/main" id="{8CFDDF68-8505-B322-A53D-2B68862E18BA}"/>
              </a:ext>
            </a:extLst>
          </p:cNvPr>
          <p:cNvSpPr txBox="1"/>
          <p:nvPr/>
        </p:nvSpPr>
        <p:spPr>
          <a:xfrm>
            <a:off x="6025782" y="411579"/>
            <a:ext cx="3433729" cy="461665"/>
          </a:xfrm>
          <a:prstGeom prst="rect">
            <a:avLst/>
          </a:prstGeom>
          <a:noFill/>
        </p:spPr>
        <p:txBody>
          <a:bodyPr wrap="square" rtlCol="0">
            <a:spAutoFit/>
          </a:bodyPr>
          <a:lstStyle/>
          <a:p>
            <a:r>
              <a:rPr lang="en-SG" sz="2000" b="1" dirty="0">
                <a:solidFill>
                  <a:schemeClr val="bg1"/>
                </a:solidFill>
              </a:rPr>
              <a:t>Lacking</a:t>
            </a:r>
            <a:r>
              <a:rPr lang="en-SG" sz="2400" b="1" dirty="0">
                <a:solidFill>
                  <a:schemeClr val="bg1"/>
                </a:solidFill>
              </a:rPr>
              <a:t>:</a:t>
            </a:r>
          </a:p>
        </p:txBody>
      </p:sp>
      <p:sp>
        <p:nvSpPr>
          <p:cNvPr id="28" name="TextBox 27">
            <a:extLst>
              <a:ext uri="{FF2B5EF4-FFF2-40B4-BE49-F238E27FC236}">
                <a16:creationId xmlns:a16="http://schemas.microsoft.com/office/drawing/2014/main" id="{4FC3A139-34AA-110A-2911-7AAE0878CBD3}"/>
              </a:ext>
            </a:extLst>
          </p:cNvPr>
          <p:cNvSpPr txBox="1"/>
          <p:nvPr/>
        </p:nvSpPr>
        <p:spPr>
          <a:xfrm>
            <a:off x="6086176" y="856003"/>
            <a:ext cx="2898081" cy="3108543"/>
          </a:xfrm>
          <a:prstGeom prst="rect">
            <a:avLst/>
          </a:prstGeom>
          <a:solidFill>
            <a:schemeClr val="accent5">
              <a:lumMod val="50000"/>
            </a:schemeClr>
          </a:solidFill>
        </p:spPr>
        <p:txBody>
          <a:bodyPr wrap="square" rtlCol="0">
            <a:spAutoFit/>
          </a:bodyPr>
          <a:lstStyle/>
          <a:p>
            <a:pPr marL="285750" indent="-285750">
              <a:buFont typeface="Wingdings" panose="05000000000000000000" pitchFamily="2" charset="2"/>
              <a:buChar char="§"/>
            </a:pPr>
            <a:r>
              <a:rPr lang="en-SG" dirty="0">
                <a:solidFill>
                  <a:schemeClr val="bg1"/>
                </a:solidFill>
              </a:rPr>
              <a:t>Only Able to Run on Your Local Workstation (</a:t>
            </a:r>
            <a:r>
              <a:rPr lang="en-SG" b="1" dirty="0">
                <a:solidFill>
                  <a:schemeClr val="bg1"/>
                </a:solidFill>
              </a:rPr>
              <a:t>single </a:t>
            </a:r>
            <a:r>
              <a:rPr lang="en-SG" b="1" i="1" dirty="0">
                <a:solidFill>
                  <a:schemeClr val="bg1"/>
                </a:solidFill>
              </a:rPr>
              <a:t>infrastructure</a:t>
            </a:r>
            <a:r>
              <a:rPr lang="en-SG" b="1" dirty="0">
                <a:solidFill>
                  <a:schemeClr val="bg1"/>
                </a:solidFill>
              </a:rPr>
              <a:t> node</a:t>
            </a:r>
            <a:r>
              <a:rPr lang="en-SG" dirty="0">
                <a:solidFill>
                  <a:schemeClr val="bg1"/>
                </a:solidFill>
              </a:rPr>
              <a:t>)</a:t>
            </a:r>
          </a:p>
          <a:p>
            <a:endParaRPr lang="en-SG" b="1" dirty="0">
              <a:solidFill>
                <a:schemeClr val="bg1"/>
              </a:solidFill>
            </a:endParaRPr>
          </a:p>
          <a:p>
            <a:pPr marL="285750" indent="-285750">
              <a:buFont typeface="Wingdings" panose="05000000000000000000" pitchFamily="2" charset="2"/>
              <a:buChar char="§"/>
            </a:pPr>
            <a:r>
              <a:rPr lang="en-SG" dirty="0">
                <a:solidFill>
                  <a:schemeClr val="bg1"/>
                </a:solidFill>
              </a:rPr>
              <a:t>Adding more Instances of CP and (Worker) Nodes Only Adds more Containers to the Main/Root Container </a:t>
            </a:r>
            <a:r>
              <a:rPr lang="en-SG" dirty="0">
                <a:solidFill>
                  <a:schemeClr val="bg1"/>
                </a:solidFill>
                <a:sym typeface="Wingdings" panose="05000000000000000000" pitchFamily="2" charset="2"/>
              </a:rPr>
              <a:t> Unable to Attain </a:t>
            </a:r>
            <a:r>
              <a:rPr lang="en-SG" b="1" dirty="0">
                <a:solidFill>
                  <a:schemeClr val="bg1"/>
                </a:solidFill>
                <a:sym typeface="Wingdings" panose="05000000000000000000" pitchFamily="2" charset="2"/>
              </a:rPr>
              <a:t>True Scaling </a:t>
            </a:r>
            <a:r>
              <a:rPr lang="en-SG" dirty="0">
                <a:solidFill>
                  <a:schemeClr val="bg1"/>
                </a:solidFill>
                <a:sym typeface="Wingdings" panose="05000000000000000000" pitchFamily="2" charset="2"/>
              </a:rPr>
              <a:t>or </a:t>
            </a:r>
            <a:r>
              <a:rPr lang="en-SG" b="1" dirty="0">
                <a:solidFill>
                  <a:schemeClr val="bg1"/>
                </a:solidFill>
                <a:sym typeface="Wingdings" panose="05000000000000000000" pitchFamily="2" charset="2"/>
              </a:rPr>
              <a:t>High Availability</a:t>
            </a:r>
          </a:p>
          <a:p>
            <a:pPr marL="285750" indent="-285750">
              <a:buFont typeface="Wingdings" panose="05000000000000000000" pitchFamily="2" charset="2"/>
              <a:buChar char="§"/>
            </a:pPr>
            <a:endParaRPr lang="en-SG" b="1" dirty="0">
              <a:solidFill>
                <a:schemeClr val="bg1"/>
              </a:solidFill>
              <a:sym typeface="Wingdings" panose="05000000000000000000" pitchFamily="2" charset="2"/>
            </a:endParaRPr>
          </a:p>
          <a:p>
            <a:pPr marL="285750" indent="-285750">
              <a:buFont typeface="Wingdings" panose="05000000000000000000" pitchFamily="2" charset="2"/>
              <a:buChar char="§"/>
            </a:pPr>
            <a:endParaRPr lang="en-SG" dirty="0">
              <a:solidFill>
                <a:schemeClr val="bg1"/>
              </a:solidFill>
              <a:sym typeface="Wingdings" panose="05000000000000000000" pitchFamily="2" charset="2"/>
            </a:endParaRPr>
          </a:p>
          <a:p>
            <a:pPr marL="285750" indent="-285750">
              <a:buFont typeface="Wingdings" panose="05000000000000000000" pitchFamily="2" charset="2"/>
              <a:buChar char="§"/>
            </a:pPr>
            <a:r>
              <a:rPr lang="en-SG" dirty="0">
                <a:solidFill>
                  <a:schemeClr val="bg1"/>
                </a:solidFill>
                <a:sym typeface="Wingdings" panose="05000000000000000000" pitchFamily="2" charset="2"/>
              </a:rPr>
              <a:t>Unable to </a:t>
            </a:r>
            <a:r>
              <a:rPr lang="en-SG" b="1" dirty="0">
                <a:solidFill>
                  <a:schemeClr val="bg1"/>
                </a:solidFill>
                <a:sym typeface="Wingdings" panose="05000000000000000000" pitchFamily="2" charset="2"/>
              </a:rPr>
              <a:t>Spin Up </a:t>
            </a:r>
            <a:r>
              <a:rPr lang="en-SG" dirty="0">
                <a:solidFill>
                  <a:schemeClr val="bg1"/>
                </a:solidFill>
                <a:sym typeface="Wingdings" panose="05000000000000000000" pitchFamily="2" charset="2"/>
              </a:rPr>
              <a:t>Clusters</a:t>
            </a:r>
          </a:p>
          <a:p>
            <a:pPr marL="285750" indent="-285750">
              <a:buFont typeface="Wingdings" panose="05000000000000000000" pitchFamily="2" charset="2"/>
              <a:buChar char="§"/>
            </a:pPr>
            <a:endParaRPr lang="en-SG" dirty="0">
              <a:solidFill>
                <a:schemeClr val="bg1"/>
              </a:solidFill>
            </a:endParaRPr>
          </a:p>
        </p:txBody>
      </p:sp>
      <p:sp>
        <p:nvSpPr>
          <p:cNvPr id="29" name="Rectangle: Rounded Corners 28">
            <a:extLst>
              <a:ext uri="{FF2B5EF4-FFF2-40B4-BE49-F238E27FC236}">
                <a16:creationId xmlns:a16="http://schemas.microsoft.com/office/drawing/2014/main" id="{C86892A6-BA50-9EB1-899F-075B0AABF8C1}"/>
              </a:ext>
            </a:extLst>
          </p:cNvPr>
          <p:cNvSpPr/>
          <p:nvPr/>
        </p:nvSpPr>
        <p:spPr>
          <a:xfrm>
            <a:off x="4924897" y="3134973"/>
            <a:ext cx="502412" cy="25609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t>Pod</a:t>
            </a:r>
            <a:endParaRPr lang="en-SG" dirty="0"/>
          </a:p>
        </p:txBody>
      </p:sp>
      <p:grpSp>
        <p:nvGrpSpPr>
          <p:cNvPr id="23" name="Group 22">
            <a:extLst>
              <a:ext uri="{FF2B5EF4-FFF2-40B4-BE49-F238E27FC236}">
                <a16:creationId xmlns:a16="http://schemas.microsoft.com/office/drawing/2014/main" id="{98944368-AFC3-C4D2-F830-2C3A86AF4F81}"/>
              </a:ext>
            </a:extLst>
          </p:cNvPr>
          <p:cNvGrpSpPr/>
          <p:nvPr/>
        </p:nvGrpSpPr>
        <p:grpSpPr>
          <a:xfrm>
            <a:off x="0" y="120349"/>
            <a:ext cx="8835877" cy="4884157"/>
            <a:chOff x="-167629" y="120349"/>
            <a:chExt cx="8835877" cy="4884157"/>
          </a:xfrm>
        </p:grpSpPr>
        <p:sp>
          <p:nvSpPr>
            <p:cNvPr id="27" name="Thought Bubble: Cloud 26">
              <a:extLst>
                <a:ext uri="{FF2B5EF4-FFF2-40B4-BE49-F238E27FC236}">
                  <a16:creationId xmlns:a16="http://schemas.microsoft.com/office/drawing/2014/main" id="{4CD1286B-18BF-CF0C-EA1C-D18FCAB982A5}"/>
                </a:ext>
              </a:extLst>
            </p:cNvPr>
            <p:cNvSpPr/>
            <p:nvPr/>
          </p:nvSpPr>
          <p:spPr>
            <a:xfrm flipH="1">
              <a:off x="-167629" y="120349"/>
              <a:ext cx="8764620" cy="3903963"/>
            </a:xfrm>
            <a:prstGeom prst="cloudCallout">
              <a:avLst>
                <a:gd name="adj1" fmla="val -39788"/>
                <a:gd name="adj2" fmla="val 45604"/>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800" b="1" dirty="0">
                  <a:solidFill>
                    <a:schemeClr val="tx1"/>
                  </a:solidFill>
                </a:rPr>
                <a:t>WHAT IF WE WANT A KUBERNETES CLUSTER THAT CAN TAKE CARE OF </a:t>
              </a:r>
              <a:r>
                <a:rPr lang="en-SG" sz="2800" b="1" u="sng" dirty="0">
                  <a:solidFill>
                    <a:schemeClr val="tx1"/>
                  </a:solidFill>
                </a:rPr>
                <a:t>DEPLOYING</a:t>
              </a:r>
              <a:r>
                <a:rPr lang="en-SG" sz="2800" b="1" dirty="0">
                  <a:solidFill>
                    <a:schemeClr val="tx1"/>
                  </a:solidFill>
                </a:rPr>
                <a:t>, </a:t>
              </a:r>
              <a:r>
                <a:rPr lang="en-SG" sz="2800" b="1" u="sng" dirty="0">
                  <a:solidFill>
                    <a:schemeClr val="tx1"/>
                  </a:solidFill>
                </a:rPr>
                <a:t>SCALING</a:t>
              </a:r>
              <a:r>
                <a:rPr lang="en-SG" sz="2800" b="1" dirty="0">
                  <a:solidFill>
                    <a:schemeClr val="tx1"/>
                  </a:solidFill>
                </a:rPr>
                <a:t>, AND </a:t>
              </a:r>
              <a:r>
                <a:rPr lang="en-SG" sz="2800" b="1" u="sng" dirty="0">
                  <a:solidFill>
                    <a:schemeClr val="tx1"/>
                  </a:solidFill>
                </a:rPr>
                <a:t>LIFE CYCLE MANAGEMENT </a:t>
              </a:r>
              <a:r>
                <a:rPr lang="en-SG" sz="2800" b="1" dirty="0">
                  <a:solidFill>
                    <a:schemeClr val="tx1"/>
                  </a:solidFill>
                </a:rPr>
                <a:t>OF OTHER CLUSTERS?</a:t>
              </a:r>
            </a:p>
          </p:txBody>
        </p:sp>
        <p:pic>
          <p:nvPicPr>
            <p:cNvPr id="30" name="Picture 29" descr="Icon&#10;&#10;Description automatically generated">
              <a:extLst>
                <a:ext uri="{FF2B5EF4-FFF2-40B4-BE49-F238E27FC236}">
                  <a16:creationId xmlns:a16="http://schemas.microsoft.com/office/drawing/2014/main" id="{263AB7E5-A743-5C1C-269F-4F92DC8FFF28}"/>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7236917" y="3573175"/>
              <a:ext cx="1431331" cy="1431331"/>
            </a:xfrm>
            <a:prstGeom prst="rect">
              <a:avLst/>
            </a:prstGeom>
          </p:spPr>
        </p:pic>
      </p:grpSp>
    </p:spTree>
    <p:extLst>
      <p:ext uri="{BB962C8B-B14F-4D97-AF65-F5344CB8AC3E}">
        <p14:creationId xmlns:p14="http://schemas.microsoft.com/office/powerpoint/2010/main" val="150718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1000"/>
                                        <p:tgtEl>
                                          <p:spTgt spid="23"/>
                                        </p:tgtEl>
                                      </p:cBhvr>
                                    </p:animEffect>
                                    <p:anim calcmode="lin" valueType="num">
                                      <p:cBhvr>
                                        <p:cTn id="24" dur="1000" fill="hold"/>
                                        <p:tgtEl>
                                          <p:spTgt spid="23"/>
                                        </p:tgtEl>
                                        <p:attrNameLst>
                                          <p:attrName>ppt_x</p:attrName>
                                        </p:attrNameLst>
                                      </p:cBhvr>
                                      <p:tavLst>
                                        <p:tav tm="0">
                                          <p:val>
                                            <p:strVal val="#ppt_x"/>
                                          </p:val>
                                        </p:tav>
                                        <p:tav tm="100000">
                                          <p:val>
                                            <p:strVal val="#ppt_x"/>
                                          </p:val>
                                        </p:tav>
                                      </p:tavLst>
                                    </p:anim>
                                    <p:anim calcmode="lin" valueType="num">
                                      <p:cBhvr>
                                        <p:cTn id="2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 grpId="0"/>
      <p:bldP spid="25" grpId="0"/>
      <p:bldP spid="28" grpId="0" animBg="1"/>
    </p:bldLst>
  </p:timing>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6"/>
          <p:cNvSpPr txBox="1">
            <a:spLocks noGrp="1"/>
          </p:cNvSpPr>
          <p:nvPr>
            <p:ph type="ctrTitle"/>
          </p:nvPr>
        </p:nvSpPr>
        <p:spPr>
          <a:xfrm>
            <a:off x="921200" y="1280606"/>
            <a:ext cx="72057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dirty="0">
                <a:solidFill>
                  <a:schemeClr val="accent3"/>
                </a:solidFill>
              </a:rPr>
              <a:t>4</a:t>
            </a:r>
            <a:br>
              <a:rPr lang="en" dirty="0"/>
            </a:br>
            <a:r>
              <a:rPr lang="en" dirty="0"/>
              <a:t> </a:t>
            </a:r>
            <a:r>
              <a:rPr lang="en" sz="4000" dirty="0"/>
              <a:t>MANAGED CLUSTER</a:t>
            </a:r>
            <a:endParaRPr dirty="0"/>
          </a:p>
        </p:txBody>
      </p:sp>
      <p:sp>
        <p:nvSpPr>
          <p:cNvPr id="353" name="Google Shape;353;p36"/>
          <p:cNvSpPr txBox="1">
            <a:spLocks noGrp="1"/>
          </p:cNvSpPr>
          <p:nvPr>
            <p:ph type="subTitle" idx="1"/>
          </p:nvPr>
        </p:nvSpPr>
        <p:spPr>
          <a:xfrm>
            <a:off x="4698564" y="3108819"/>
            <a:ext cx="35424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Let’s explore what a managed cluster is</a:t>
            </a:r>
            <a:endParaRPr dirty="0"/>
          </a:p>
        </p:txBody>
      </p:sp>
      <p:sp>
        <p:nvSpPr>
          <p:cNvPr id="354" name="Google Shape;354;p3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pic>
        <p:nvPicPr>
          <p:cNvPr id="7" name="Graphic 6" descr="Management outline">
            <a:extLst>
              <a:ext uri="{FF2B5EF4-FFF2-40B4-BE49-F238E27FC236}">
                <a16:creationId xmlns:a16="http://schemas.microsoft.com/office/drawing/2014/main" id="{0256F2E5-73A2-BBC0-79A1-A50B30FA10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86043" y="1575780"/>
            <a:ext cx="1499666" cy="1499666"/>
          </a:xfrm>
          <a:prstGeom prst="rect">
            <a:avLst/>
          </a:prstGeom>
        </p:spPr>
      </p:pic>
    </p:spTree>
    <p:extLst>
      <p:ext uri="{BB962C8B-B14F-4D97-AF65-F5344CB8AC3E}">
        <p14:creationId xmlns:p14="http://schemas.microsoft.com/office/powerpoint/2010/main" val="476068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ape&#10;&#10;Description automatically generated">
            <a:extLst>
              <a:ext uri="{FF2B5EF4-FFF2-40B4-BE49-F238E27FC236}">
                <a16:creationId xmlns:a16="http://schemas.microsoft.com/office/drawing/2014/main" id="{14B3D2C2-0DA9-5220-C7F4-44349400261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369389" y="-649899"/>
            <a:ext cx="4240050" cy="4240050"/>
          </a:xfrm>
          <a:prstGeom prst="rect">
            <a:avLst/>
          </a:prstGeom>
        </p:spPr>
      </p:pic>
      <p:pic>
        <p:nvPicPr>
          <p:cNvPr id="8" name="Picture 7" descr="Shape&#10;&#10;Description automatically generated">
            <a:extLst>
              <a:ext uri="{FF2B5EF4-FFF2-40B4-BE49-F238E27FC236}">
                <a16:creationId xmlns:a16="http://schemas.microsoft.com/office/drawing/2014/main" id="{6F60168A-F341-4A69-3C15-292D05FDCC2A}"/>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020254" y="2708074"/>
            <a:ext cx="1461317" cy="1401951"/>
          </a:xfrm>
          <a:prstGeom prst="rect">
            <a:avLst/>
          </a:prstGeom>
        </p:spPr>
      </p:pic>
      <p:pic>
        <p:nvPicPr>
          <p:cNvPr id="15" name="Picture 14" descr="Shape&#10;&#10;Description automatically generated">
            <a:extLst>
              <a:ext uri="{FF2B5EF4-FFF2-40B4-BE49-F238E27FC236}">
                <a16:creationId xmlns:a16="http://schemas.microsoft.com/office/drawing/2014/main" id="{76D4C3B3-8F14-A235-FE5F-3089587276F5}"/>
              </a:ext>
            </a:extLst>
          </p:cNvPr>
          <p:cNvPicPr>
            <a:picLocks noChangeAspect="1"/>
          </p:cNvPicPr>
          <p:nvPr/>
        </p:nvPicPr>
        <p:blipFill>
          <a:blip r:embed="rId7">
            <a:alphaModFix amt="35000"/>
            <a:extLst>
              <a:ext uri="{837473B0-CC2E-450A-ABE3-18F120FF3D39}">
                <a1611:picAttrSrcUrl xmlns:a1611="http://schemas.microsoft.com/office/drawing/2016/11/main" r:id="rId8"/>
              </a:ext>
            </a:extLst>
          </a:blip>
          <a:stretch>
            <a:fillRect/>
          </a:stretch>
        </p:blipFill>
        <p:spPr>
          <a:xfrm>
            <a:off x="4425462" y="1060237"/>
            <a:ext cx="1077266" cy="1044948"/>
          </a:xfrm>
          <a:prstGeom prst="rect">
            <a:avLst/>
          </a:prstGeom>
        </p:spPr>
      </p:pic>
      <p:pic>
        <p:nvPicPr>
          <p:cNvPr id="18" name="Picture 17" descr="A picture containing box, dark&#10;&#10;Description automatically generated">
            <a:extLst>
              <a:ext uri="{FF2B5EF4-FFF2-40B4-BE49-F238E27FC236}">
                <a16:creationId xmlns:a16="http://schemas.microsoft.com/office/drawing/2014/main" id="{DB7BE815-254A-DB22-BDED-7AF672D81855}"/>
              </a:ext>
            </a:extLst>
          </p:cNvPr>
          <p:cNvPicPr>
            <a:picLocks noChangeAspect="1"/>
          </p:cNvPicPr>
          <p:nvPr/>
        </p:nvPicPr>
        <p:blipFill>
          <a:blip r:embed="rId9">
            <a:alphaModFix amt="35000"/>
            <a:extLst>
              <a:ext uri="{837473B0-CC2E-450A-ABE3-18F120FF3D39}">
                <a1611:picAttrSrcUrl xmlns:a1611="http://schemas.microsoft.com/office/drawing/2016/11/main" r:id="rId10"/>
              </a:ext>
            </a:extLst>
          </a:blip>
          <a:stretch>
            <a:fillRect/>
          </a:stretch>
        </p:blipFill>
        <p:spPr>
          <a:xfrm>
            <a:off x="5490453" y="1039643"/>
            <a:ext cx="1179481" cy="1135120"/>
          </a:xfrm>
          <a:prstGeom prst="rect">
            <a:avLst/>
          </a:prstGeom>
        </p:spPr>
      </p:pic>
      <p:pic>
        <p:nvPicPr>
          <p:cNvPr id="21" name="Picture 20" descr="Shape&#10;&#10;Description automatically generated">
            <a:extLst>
              <a:ext uri="{FF2B5EF4-FFF2-40B4-BE49-F238E27FC236}">
                <a16:creationId xmlns:a16="http://schemas.microsoft.com/office/drawing/2014/main" id="{07D2D02E-9469-FD74-12DC-C13B7BADC2A8}"/>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124084" y="2685575"/>
            <a:ext cx="1461317" cy="1401951"/>
          </a:xfrm>
          <a:prstGeom prst="rect">
            <a:avLst/>
          </a:prstGeom>
        </p:spPr>
      </p:pic>
      <p:pic>
        <p:nvPicPr>
          <p:cNvPr id="22" name="Picture 21" descr="Shape&#10;&#10;Description automatically generated">
            <a:extLst>
              <a:ext uri="{FF2B5EF4-FFF2-40B4-BE49-F238E27FC236}">
                <a16:creationId xmlns:a16="http://schemas.microsoft.com/office/drawing/2014/main" id="{560DA639-4B3B-5549-6270-4219401A15A8}"/>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7227915" y="2608950"/>
            <a:ext cx="1461317" cy="1401951"/>
          </a:xfrm>
          <a:prstGeom prst="rect">
            <a:avLst/>
          </a:prstGeom>
        </p:spPr>
      </p:pic>
      <p:sp>
        <p:nvSpPr>
          <p:cNvPr id="28" name="TextBox 27">
            <a:extLst>
              <a:ext uri="{FF2B5EF4-FFF2-40B4-BE49-F238E27FC236}">
                <a16:creationId xmlns:a16="http://schemas.microsoft.com/office/drawing/2014/main" id="{61BB7757-6F87-E10F-1A96-5DE9D26A0457}"/>
              </a:ext>
            </a:extLst>
          </p:cNvPr>
          <p:cNvSpPr txBox="1"/>
          <p:nvPr/>
        </p:nvSpPr>
        <p:spPr>
          <a:xfrm>
            <a:off x="6964750" y="290053"/>
            <a:ext cx="1692600" cy="646331"/>
          </a:xfrm>
          <a:prstGeom prst="rect">
            <a:avLst/>
          </a:prstGeom>
          <a:solidFill>
            <a:schemeClr val="tx2"/>
          </a:solidFill>
          <a:ln>
            <a:solidFill>
              <a:schemeClr val="bg1"/>
            </a:solidFill>
          </a:ln>
        </p:spPr>
        <p:txBody>
          <a:bodyPr wrap="square" rtlCol="0">
            <a:spAutoFit/>
          </a:bodyPr>
          <a:lstStyle/>
          <a:p>
            <a:pPr algn="ctr"/>
            <a:r>
              <a:rPr lang="en-SG" sz="1800" b="1" dirty="0"/>
              <a:t>Management Cluster</a:t>
            </a:r>
          </a:p>
        </p:txBody>
      </p:sp>
      <p:sp>
        <p:nvSpPr>
          <p:cNvPr id="30" name="Left Brace 29">
            <a:extLst>
              <a:ext uri="{FF2B5EF4-FFF2-40B4-BE49-F238E27FC236}">
                <a16:creationId xmlns:a16="http://schemas.microsoft.com/office/drawing/2014/main" id="{140D59F8-960B-74EB-62E1-E13B2C1FD130}"/>
              </a:ext>
            </a:extLst>
          </p:cNvPr>
          <p:cNvSpPr/>
          <p:nvPr/>
        </p:nvSpPr>
        <p:spPr>
          <a:xfrm rot="16200000">
            <a:off x="5590683" y="1387122"/>
            <a:ext cx="458961" cy="5674372"/>
          </a:xfrm>
          <a:prstGeom prst="lef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32" name="TextBox 31">
            <a:extLst>
              <a:ext uri="{FF2B5EF4-FFF2-40B4-BE49-F238E27FC236}">
                <a16:creationId xmlns:a16="http://schemas.microsoft.com/office/drawing/2014/main" id="{2CE1E14F-C9D7-43D3-A821-E3CB6EF66FBA}"/>
              </a:ext>
            </a:extLst>
          </p:cNvPr>
          <p:cNvSpPr txBox="1"/>
          <p:nvPr/>
        </p:nvSpPr>
        <p:spPr>
          <a:xfrm>
            <a:off x="4096514" y="4564135"/>
            <a:ext cx="3447297" cy="369332"/>
          </a:xfrm>
          <a:prstGeom prst="rect">
            <a:avLst/>
          </a:prstGeom>
          <a:solidFill>
            <a:schemeClr val="tx2"/>
          </a:solidFill>
          <a:ln>
            <a:solidFill>
              <a:schemeClr val="bg1"/>
            </a:solidFill>
          </a:ln>
        </p:spPr>
        <p:txBody>
          <a:bodyPr wrap="square" rtlCol="0">
            <a:spAutoFit/>
          </a:bodyPr>
          <a:lstStyle/>
          <a:p>
            <a:pPr algn="ctr"/>
            <a:r>
              <a:rPr lang="en-SG" sz="1800" b="1" dirty="0"/>
              <a:t>Workload Clusters</a:t>
            </a:r>
          </a:p>
        </p:txBody>
      </p:sp>
      <p:cxnSp>
        <p:nvCxnSpPr>
          <p:cNvPr id="33" name="Straight Arrow Connector 32">
            <a:extLst>
              <a:ext uri="{FF2B5EF4-FFF2-40B4-BE49-F238E27FC236}">
                <a16:creationId xmlns:a16="http://schemas.microsoft.com/office/drawing/2014/main" id="{4DA0BA9B-CB61-678B-FA05-C6D19A80F609}"/>
              </a:ext>
            </a:extLst>
          </p:cNvPr>
          <p:cNvCxnSpPr>
            <a:endCxn id="8" idx="0"/>
          </p:cNvCxnSpPr>
          <p:nvPr/>
        </p:nvCxnSpPr>
        <p:spPr>
          <a:xfrm flipH="1">
            <a:off x="3750913" y="2150271"/>
            <a:ext cx="2329280" cy="55780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1F2C370-9124-EFAE-53B8-183735314AC2}"/>
              </a:ext>
            </a:extLst>
          </p:cNvPr>
          <p:cNvCxnSpPr>
            <a:cxnSpLocks/>
            <a:endCxn id="21" idx="0"/>
          </p:cNvCxnSpPr>
          <p:nvPr/>
        </p:nvCxnSpPr>
        <p:spPr>
          <a:xfrm flipH="1">
            <a:off x="5854743" y="2150271"/>
            <a:ext cx="262159" cy="53530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7BAC6B7-D494-B9BC-EA78-146D60B14CE7}"/>
              </a:ext>
            </a:extLst>
          </p:cNvPr>
          <p:cNvCxnSpPr>
            <a:cxnSpLocks/>
            <a:endCxn id="22" idx="0"/>
          </p:cNvCxnSpPr>
          <p:nvPr/>
        </p:nvCxnSpPr>
        <p:spPr>
          <a:xfrm>
            <a:off x="6080193" y="2150270"/>
            <a:ext cx="1878381" cy="45868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1856AF56-BE59-5D20-D646-BA141917B4CF}"/>
              </a:ext>
            </a:extLst>
          </p:cNvPr>
          <p:cNvSpPr txBox="1"/>
          <p:nvPr/>
        </p:nvSpPr>
        <p:spPr>
          <a:xfrm>
            <a:off x="4336807" y="797884"/>
            <a:ext cx="1193427" cy="276999"/>
          </a:xfrm>
          <a:prstGeom prst="rect">
            <a:avLst/>
          </a:prstGeom>
          <a:solidFill>
            <a:schemeClr val="tx2"/>
          </a:solidFill>
          <a:ln>
            <a:solidFill>
              <a:schemeClr val="bg1"/>
            </a:solidFill>
          </a:ln>
        </p:spPr>
        <p:txBody>
          <a:bodyPr wrap="square" rtlCol="0">
            <a:spAutoFit/>
          </a:bodyPr>
          <a:lstStyle/>
          <a:p>
            <a:pPr algn="ctr"/>
            <a:r>
              <a:rPr lang="en-SG" sz="1200" b="1" dirty="0"/>
              <a:t>Control Plane</a:t>
            </a:r>
          </a:p>
        </p:txBody>
      </p:sp>
      <p:sp>
        <p:nvSpPr>
          <p:cNvPr id="40" name="TextBox 39">
            <a:extLst>
              <a:ext uri="{FF2B5EF4-FFF2-40B4-BE49-F238E27FC236}">
                <a16:creationId xmlns:a16="http://schemas.microsoft.com/office/drawing/2014/main" id="{B1D4858A-ECC9-7975-E320-16A1616BB3A5}"/>
              </a:ext>
            </a:extLst>
          </p:cNvPr>
          <p:cNvSpPr txBox="1"/>
          <p:nvPr/>
        </p:nvSpPr>
        <p:spPr>
          <a:xfrm>
            <a:off x="5772231" y="792261"/>
            <a:ext cx="677261" cy="276999"/>
          </a:xfrm>
          <a:prstGeom prst="rect">
            <a:avLst/>
          </a:prstGeom>
          <a:solidFill>
            <a:schemeClr val="tx2"/>
          </a:solidFill>
          <a:ln>
            <a:solidFill>
              <a:schemeClr val="bg1"/>
            </a:solidFill>
          </a:ln>
        </p:spPr>
        <p:txBody>
          <a:bodyPr wrap="square" rtlCol="0">
            <a:spAutoFit/>
          </a:bodyPr>
          <a:lstStyle/>
          <a:p>
            <a:pPr algn="ctr"/>
            <a:r>
              <a:rPr lang="en-SG" sz="1200" b="1" dirty="0"/>
              <a:t>Node</a:t>
            </a:r>
          </a:p>
        </p:txBody>
      </p:sp>
      <p:pic>
        <p:nvPicPr>
          <p:cNvPr id="44" name="Picture 43" descr="Icon&#10;&#10;Description automatically generated">
            <a:extLst>
              <a:ext uri="{FF2B5EF4-FFF2-40B4-BE49-F238E27FC236}">
                <a16:creationId xmlns:a16="http://schemas.microsoft.com/office/drawing/2014/main" id="{1B2D6508-0079-6CB6-E9B8-B0BA9026C322}"/>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1826679" y="727165"/>
            <a:ext cx="2329280" cy="969798"/>
          </a:xfrm>
          <a:prstGeom prst="rect">
            <a:avLst/>
          </a:prstGeom>
        </p:spPr>
      </p:pic>
      <p:pic>
        <p:nvPicPr>
          <p:cNvPr id="46" name="Picture 45" descr="A picture containing toy, vector graphics&#10;&#10;Description automatically generated">
            <a:extLst>
              <a:ext uri="{FF2B5EF4-FFF2-40B4-BE49-F238E27FC236}">
                <a16:creationId xmlns:a16="http://schemas.microsoft.com/office/drawing/2014/main" id="{0D11A2C8-0055-7260-4EDD-9C5FBDA91029}"/>
              </a:ext>
            </a:extLst>
          </p:cNvPr>
          <p:cNvPicPr>
            <a:picLocks noChangeAspect="1"/>
          </p:cNvPicPr>
          <p:nvPr/>
        </p:nvPicPr>
        <p:blipFill>
          <a:blip r:embed="rId13">
            <a:extLst>
              <a:ext uri="{837473B0-CC2E-450A-ABE3-18F120FF3D39}">
                <a1611:picAttrSrcUrl xmlns:a1611="http://schemas.microsoft.com/office/drawing/2016/11/main" r:id="rId14"/>
              </a:ext>
            </a:extLst>
          </a:blip>
          <a:stretch>
            <a:fillRect/>
          </a:stretch>
        </p:blipFill>
        <p:spPr>
          <a:xfrm>
            <a:off x="-40474" y="1582711"/>
            <a:ext cx="2298850" cy="2298850"/>
          </a:xfrm>
          <a:prstGeom prst="rect">
            <a:avLst/>
          </a:prstGeom>
        </p:spPr>
      </p:pic>
      <p:sp>
        <p:nvSpPr>
          <p:cNvPr id="48" name="TextBox 47">
            <a:extLst>
              <a:ext uri="{FF2B5EF4-FFF2-40B4-BE49-F238E27FC236}">
                <a16:creationId xmlns:a16="http://schemas.microsoft.com/office/drawing/2014/main" id="{05DD4C34-15CD-D621-D776-12A2C9159168}"/>
              </a:ext>
            </a:extLst>
          </p:cNvPr>
          <p:cNvSpPr txBox="1"/>
          <p:nvPr/>
        </p:nvSpPr>
        <p:spPr>
          <a:xfrm>
            <a:off x="839221" y="4045822"/>
            <a:ext cx="785206" cy="369332"/>
          </a:xfrm>
          <a:prstGeom prst="rect">
            <a:avLst/>
          </a:prstGeom>
          <a:solidFill>
            <a:schemeClr val="tx2"/>
          </a:solidFill>
          <a:ln>
            <a:solidFill>
              <a:schemeClr val="bg1"/>
            </a:solidFill>
          </a:ln>
        </p:spPr>
        <p:txBody>
          <a:bodyPr wrap="square" rtlCol="0">
            <a:spAutoFit/>
          </a:bodyPr>
          <a:lstStyle/>
          <a:p>
            <a:pPr algn="ctr"/>
            <a:r>
              <a:rPr lang="en-SG" sz="1800" b="1" dirty="0"/>
              <a:t>User</a:t>
            </a:r>
          </a:p>
        </p:txBody>
      </p:sp>
      <p:grpSp>
        <p:nvGrpSpPr>
          <p:cNvPr id="2" name="Group 1">
            <a:extLst>
              <a:ext uri="{FF2B5EF4-FFF2-40B4-BE49-F238E27FC236}">
                <a16:creationId xmlns:a16="http://schemas.microsoft.com/office/drawing/2014/main" id="{A516F9FE-CF77-DB2C-FD67-DF5D6CA3AFF0}"/>
              </a:ext>
            </a:extLst>
          </p:cNvPr>
          <p:cNvGrpSpPr/>
          <p:nvPr/>
        </p:nvGrpSpPr>
        <p:grpSpPr>
          <a:xfrm>
            <a:off x="3159686" y="3286275"/>
            <a:ext cx="472156" cy="569561"/>
            <a:chOff x="-2244015" y="5454135"/>
            <a:chExt cx="506906" cy="699639"/>
          </a:xfrm>
        </p:grpSpPr>
        <p:sp>
          <p:nvSpPr>
            <p:cNvPr id="23" name="TextBox 22">
              <a:extLst>
                <a:ext uri="{FF2B5EF4-FFF2-40B4-BE49-F238E27FC236}">
                  <a16:creationId xmlns:a16="http://schemas.microsoft.com/office/drawing/2014/main" id="{3EB99759-F5D9-B7CB-6C63-C99E7B60AE56}"/>
                </a:ext>
              </a:extLst>
            </p:cNvPr>
            <p:cNvSpPr txBox="1"/>
            <p:nvPr/>
          </p:nvSpPr>
          <p:spPr>
            <a:xfrm>
              <a:off x="-2244015" y="5454135"/>
              <a:ext cx="506906" cy="245744"/>
            </a:xfrm>
            <a:prstGeom prst="rect">
              <a:avLst/>
            </a:prstGeom>
            <a:noFill/>
            <a:ln>
              <a:noFill/>
            </a:ln>
          </p:spPr>
          <p:txBody>
            <a:bodyPr wrap="square" rtlCol="0">
              <a:spAutoFit/>
            </a:bodyPr>
            <a:lstStyle/>
            <a:p>
              <a:pPr algn="ctr"/>
              <a:r>
                <a:rPr lang="en-SG" sz="700" b="1" dirty="0"/>
                <a:t>CP</a:t>
              </a:r>
              <a:endParaRPr lang="en-SG" sz="500" b="1" dirty="0"/>
            </a:p>
          </p:txBody>
        </p:sp>
        <p:pic>
          <p:nvPicPr>
            <p:cNvPr id="24" name="Picture 23" descr="Shape&#10;&#10;Description automatically generated">
              <a:extLst>
                <a:ext uri="{FF2B5EF4-FFF2-40B4-BE49-F238E27FC236}">
                  <a16:creationId xmlns:a16="http://schemas.microsoft.com/office/drawing/2014/main" id="{447FC9BE-51D1-8185-311F-8FB30643A2B2}"/>
                </a:ext>
              </a:extLst>
            </p:cNvPr>
            <p:cNvPicPr>
              <a:picLocks noChangeAspect="1"/>
            </p:cNvPicPr>
            <p:nvPr/>
          </p:nvPicPr>
          <p:blipFill>
            <a:blip r:embed="rId7">
              <a:alphaModFix amt="35000"/>
              <a:extLst>
                <a:ext uri="{837473B0-CC2E-450A-ABE3-18F120FF3D39}">
                  <a1611:picAttrSrcUrl xmlns:a1611="http://schemas.microsoft.com/office/drawing/2016/11/main" r:id="rId8"/>
                </a:ext>
              </a:extLst>
            </a:blip>
            <a:stretch>
              <a:fillRect/>
            </a:stretch>
          </p:blipFill>
          <p:spPr>
            <a:xfrm>
              <a:off x="-2244015" y="5644581"/>
              <a:ext cx="506906" cy="509193"/>
            </a:xfrm>
            <a:prstGeom prst="rect">
              <a:avLst/>
            </a:prstGeom>
          </p:spPr>
        </p:pic>
      </p:grpSp>
      <p:pic>
        <p:nvPicPr>
          <p:cNvPr id="25" name="Picture 24" descr="Shape&#10;&#10;Description automatically generated">
            <a:extLst>
              <a:ext uri="{FF2B5EF4-FFF2-40B4-BE49-F238E27FC236}">
                <a16:creationId xmlns:a16="http://schemas.microsoft.com/office/drawing/2014/main" id="{83B2972F-F5F7-DA5A-C8A3-F04710E79482}"/>
              </a:ext>
            </a:extLst>
          </p:cNvPr>
          <p:cNvPicPr>
            <a:picLocks noChangeAspect="1"/>
          </p:cNvPicPr>
          <p:nvPr/>
        </p:nvPicPr>
        <p:blipFill>
          <a:blip r:embed="rId7">
            <a:alphaModFix amt="35000"/>
            <a:extLst>
              <a:ext uri="{837473B0-CC2E-450A-ABE3-18F120FF3D39}">
                <a1611:picAttrSrcUrl xmlns:a1611="http://schemas.microsoft.com/office/drawing/2016/11/main" r:id="rId8"/>
              </a:ext>
            </a:extLst>
          </a:blip>
          <a:stretch>
            <a:fillRect/>
          </a:stretch>
        </p:blipFill>
        <p:spPr>
          <a:xfrm>
            <a:off x="5295468" y="3407142"/>
            <a:ext cx="463985" cy="434887"/>
          </a:xfrm>
          <a:prstGeom prst="rect">
            <a:avLst/>
          </a:prstGeom>
        </p:spPr>
      </p:pic>
      <p:pic>
        <p:nvPicPr>
          <p:cNvPr id="26" name="Picture 25" descr="Shape&#10;&#10;Description automatically generated">
            <a:extLst>
              <a:ext uri="{FF2B5EF4-FFF2-40B4-BE49-F238E27FC236}">
                <a16:creationId xmlns:a16="http://schemas.microsoft.com/office/drawing/2014/main" id="{C49E17A3-BBB2-C0CD-99EF-D815BB7362D3}"/>
              </a:ext>
            </a:extLst>
          </p:cNvPr>
          <p:cNvPicPr>
            <a:picLocks noChangeAspect="1"/>
          </p:cNvPicPr>
          <p:nvPr/>
        </p:nvPicPr>
        <p:blipFill>
          <a:blip r:embed="rId7">
            <a:alphaModFix amt="35000"/>
            <a:extLst>
              <a:ext uri="{837473B0-CC2E-450A-ABE3-18F120FF3D39}">
                <a1611:picAttrSrcUrl xmlns:a1611="http://schemas.microsoft.com/office/drawing/2016/11/main" r:id="rId8"/>
              </a:ext>
            </a:extLst>
          </a:blip>
          <a:stretch>
            <a:fillRect/>
          </a:stretch>
        </p:blipFill>
        <p:spPr>
          <a:xfrm>
            <a:off x="7398902" y="3305064"/>
            <a:ext cx="463985" cy="448149"/>
          </a:xfrm>
          <a:prstGeom prst="rect">
            <a:avLst/>
          </a:prstGeom>
        </p:spPr>
      </p:pic>
      <p:sp>
        <p:nvSpPr>
          <p:cNvPr id="31" name="TextBox 30">
            <a:extLst>
              <a:ext uri="{FF2B5EF4-FFF2-40B4-BE49-F238E27FC236}">
                <a16:creationId xmlns:a16="http://schemas.microsoft.com/office/drawing/2014/main" id="{41D68454-697E-6F36-F622-7130D01F20ED}"/>
              </a:ext>
            </a:extLst>
          </p:cNvPr>
          <p:cNvSpPr txBox="1"/>
          <p:nvPr/>
        </p:nvSpPr>
        <p:spPr>
          <a:xfrm>
            <a:off x="5269311" y="3246609"/>
            <a:ext cx="472156" cy="200055"/>
          </a:xfrm>
          <a:prstGeom prst="rect">
            <a:avLst/>
          </a:prstGeom>
          <a:noFill/>
          <a:ln>
            <a:noFill/>
          </a:ln>
        </p:spPr>
        <p:txBody>
          <a:bodyPr wrap="square" rtlCol="0">
            <a:spAutoFit/>
          </a:bodyPr>
          <a:lstStyle/>
          <a:p>
            <a:pPr algn="ctr"/>
            <a:r>
              <a:rPr lang="en-SG" sz="700" b="1" dirty="0"/>
              <a:t>CP</a:t>
            </a:r>
            <a:endParaRPr lang="en-SG" sz="500" b="1" dirty="0"/>
          </a:p>
        </p:txBody>
      </p:sp>
      <p:sp>
        <p:nvSpPr>
          <p:cNvPr id="34" name="TextBox 33">
            <a:extLst>
              <a:ext uri="{FF2B5EF4-FFF2-40B4-BE49-F238E27FC236}">
                <a16:creationId xmlns:a16="http://schemas.microsoft.com/office/drawing/2014/main" id="{957F1B50-EF36-B079-FC07-08ECA8482E25}"/>
              </a:ext>
            </a:extLst>
          </p:cNvPr>
          <p:cNvSpPr txBox="1"/>
          <p:nvPr/>
        </p:nvSpPr>
        <p:spPr>
          <a:xfrm>
            <a:off x="7392059" y="3166102"/>
            <a:ext cx="465717" cy="200055"/>
          </a:xfrm>
          <a:prstGeom prst="rect">
            <a:avLst/>
          </a:prstGeom>
          <a:noFill/>
          <a:ln>
            <a:noFill/>
          </a:ln>
        </p:spPr>
        <p:txBody>
          <a:bodyPr wrap="square" rtlCol="0">
            <a:spAutoFit/>
          </a:bodyPr>
          <a:lstStyle/>
          <a:p>
            <a:pPr algn="ctr"/>
            <a:r>
              <a:rPr lang="en-SG" sz="700" b="1" dirty="0"/>
              <a:t>CP</a:t>
            </a:r>
            <a:endParaRPr lang="en-SG" sz="500" b="1" dirty="0"/>
          </a:p>
        </p:txBody>
      </p:sp>
      <p:pic>
        <p:nvPicPr>
          <p:cNvPr id="36" name="Picture 35" descr="A picture containing box, dark&#10;&#10;Description automatically generated">
            <a:extLst>
              <a:ext uri="{FF2B5EF4-FFF2-40B4-BE49-F238E27FC236}">
                <a16:creationId xmlns:a16="http://schemas.microsoft.com/office/drawing/2014/main" id="{C394C053-5743-4E75-BEA1-BE4760FFF11A}"/>
              </a:ext>
            </a:extLst>
          </p:cNvPr>
          <p:cNvPicPr>
            <a:picLocks noChangeAspect="1"/>
          </p:cNvPicPr>
          <p:nvPr/>
        </p:nvPicPr>
        <p:blipFill>
          <a:blip r:embed="rId9">
            <a:alphaModFix amt="35000"/>
            <a:extLst>
              <a:ext uri="{837473B0-CC2E-450A-ABE3-18F120FF3D39}">
                <a1611:picAttrSrcUrl xmlns:a1611="http://schemas.microsoft.com/office/drawing/2016/11/main" r:id="rId10"/>
              </a:ext>
            </a:extLst>
          </a:blip>
          <a:stretch>
            <a:fillRect/>
          </a:stretch>
        </p:blipFill>
        <p:spPr>
          <a:xfrm>
            <a:off x="3763700" y="3336372"/>
            <a:ext cx="615888" cy="633501"/>
          </a:xfrm>
          <a:prstGeom prst="rect">
            <a:avLst/>
          </a:prstGeom>
        </p:spPr>
      </p:pic>
      <p:pic>
        <p:nvPicPr>
          <p:cNvPr id="38" name="Picture 37" descr="A picture containing box, dark&#10;&#10;Description automatically generated">
            <a:extLst>
              <a:ext uri="{FF2B5EF4-FFF2-40B4-BE49-F238E27FC236}">
                <a16:creationId xmlns:a16="http://schemas.microsoft.com/office/drawing/2014/main" id="{6BF06415-8BD6-054C-32F7-B52D8CC359E0}"/>
              </a:ext>
            </a:extLst>
          </p:cNvPr>
          <p:cNvPicPr>
            <a:picLocks noChangeAspect="1"/>
          </p:cNvPicPr>
          <p:nvPr/>
        </p:nvPicPr>
        <p:blipFill>
          <a:blip r:embed="rId9">
            <a:alphaModFix amt="35000"/>
            <a:extLst>
              <a:ext uri="{837473B0-CC2E-450A-ABE3-18F120FF3D39}">
                <a1611:picAttrSrcUrl xmlns:a1611="http://schemas.microsoft.com/office/drawing/2016/11/main" r:id="rId10"/>
              </a:ext>
            </a:extLst>
          </a:blip>
          <a:stretch>
            <a:fillRect/>
          </a:stretch>
        </p:blipFill>
        <p:spPr>
          <a:xfrm>
            <a:off x="5889526" y="3316705"/>
            <a:ext cx="615877" cy="632351"/>
          </a:xfrm>
          <a:prstGeom prst="rect">
            <a:avLst/>
          </a:prstGeom>
        </p:spPr>
      </p:pic>
      <p:pic>
        <p:nvPicPr>
          <p:cNvPr id="41" name="Picture 40" descr="A picture containing box, dark&#10;&#10;Description automatically generated">
            <a:extLst>
              <a:ext uri="{FF2B5EF4-FFF2-40B4-BE49-F238E27FC236}">
                <a16:creationId xmlns:a16="http://schemas.microsoft.com/office/drawing/2014/main" id="{C6CDBC82-D107-862E-D5E6-B26E0954ED31}"/>
              </a:ext>
            </a:extLst>
          </p:cNvPr>
          <p:cNvPicPr>
            <a:picLocks noChangeAspect="1"/>
          </p:cNvPicPr>
          <p:nvPr/>
        </p:nvPicPr>
        <p:blipFill>
          <a:blip r:embed="rId9">
            <a:alphaModFix amt="35000"/>
            <a:extLst>
              <a:ext uri="{837473B0-CC2E-450A-ABE3-18F120FF3D39}">
                <a1611:picAttrSrcUrl xmlns:a1611="http://schemas.microsoft.com/office/drawing/2016/11/main" r:id="rId10"/>
              </a:ext>
            </a:extLst>
          </a:blip>
          <a:stretch>
            <a:fillRect/>
          </a:stretch>
        </p:blipFill>
        <p:spPr>
          <a:xfrm>
            <a:off x="7990605" y="3229398"/>
            <a:ext cx="615877" cy="632351"/>
          </a:xfrm>
          <a:prstGeom prst="rect">
            <a:avLst/>
          </a:prstGeom>
        </p:spPr>
      </p:pic>
      <p:sp>
        <p:nvSpPr>
          <p:cNvPr id="42" name="TextBox 41">
            <a:extLst>
              <a:ext uri="{FF2B5EF4-FFF2-40B4-BE49-F238E27FC236}">
                <a16:creationId xmlns:a16="http://schemas.microsoft.com/office/drawing/2014/main" id="{50838F1C-4C29-1653-4AD6-285E416494EC}"/>
              </a:ext>
            </a:extLst>
          </p:cNvPr>
          <p:cNvSpPr txBox="1"/>
          <p:nvPr/>
        </p:nvSpPr>
        <p:spPr>
          <a:xfrm>
            <a:off x="5964178" y="3204647"/>
            <a:ext cx="472156" cy="215444"/>
          </a:xfrm>
          <a:prstGeom prst="rect">
            <a:avLst/>
          </a:prstGeom>
          <a:noFill/>
          <a:ln>
            <a:noFill/>
          </a:ln>
        </p:spPr>
        <p:txBody>
          <a:bodyPr wrap="square" rtlCol="0">
            <a:spAutoFit/>
          </a:bodyPr>
          <a:lstStyle/>
          <a:p>
            <a:pPr algn="ctr"/>
            <a:r>
              <a:rPr lang="en-SG" sz="800" b="1" dirty="0"/>
              <a:t>Node</a:t>
            </a:r>
            <a:endParaRPr lang="en-SG" sz="500" b="1" dirty="0"/>
          </a:p>
        </p:txBody>
      </p:sp>
      <p:sp>
        <p:nvSpPr>
          <p:cNvPr id="43" name="TextBox 42">
            <a:extLst>
              <a:ext uri="{FF2B5EF4-FFF2-40B4-BE49-F238E27FC236}">
                <a16:creationId xmlns:a16="http://schemas.microsoft.com/office/drawing/2014/main" id="{5665F181-380B-EBFE-187F-AF2AD420EC60}"/>
              </a:ext>
            </a:extLst>
          </p:cNvPr>
          <p:cNvSpPr txBox="1"/>
          <p:nvPr/>
        </p:nvSpPr>
        <p:spPr>
          <a:xfrm>
            <a:off x="3835566" y="3229699"/>
            <a:ext cx="472156" cy="215444"/>
          </a:xfrm>
          <a:prstGeom prst="rect">
            <a:avLst/>
          </a:prstGeom>
          <a:noFill/>
          <a:ln>
            <a:noFill/>
          </a:ln>
        </p:spPr>
        <p:txBody>
          <a:bodyPr wrap="square" rtlCol="0">
            <a:spAutoFit/>
          </a:bodyPr>
          <a:lstStyle/>
          <a:p>
            <a:pPr algn="ctr"/>
            <a:r>
              <a:rPr lang="en-SG" sz="800" b="1" dirty="0"/>
              <a:t>Node</a:t>
            </a:r>
            <a:endParaRPr lang="en-SG" sz="500" b="1" dirty="0"/>
          </a:p>
        </p:txBody>
      </p:sp>
      <p:sp>
        <p:nvSpPr>
          <p:cNvPr id="45" name="TextBox 44">
            <a:extLst>
              <a:ext uri="{FF2B5EF4-FFF2-40B4-BE49-F238E27FC236}">
                <a16:creationId xmlns:a16="http://schemas.microsoft.com/office/drawing/2014/main" id="{90423E17-1B12-03AF-E84F-617EB7379E92}"/>
              </a:ext>
            </a:extLst>
          </p:cNvPr>
          <p:cNvSpPr txBox="1"/>
          <p:nvPr/>
        </p:nvSpPr>
        <p:spPr>
          <a:xfrm>
            <a:off x="8087517" y="3127862"/>
            <a:ext cx="472156" cy="215444"/>
          </a:xfrm>
          <a:prstGeom prst="rect">
            <a:avLst/>
          </a:prstGeom>
          <a:noFill/>
          <a:ln>
            <a:noFill/>
          </a:ln>
        </p:spPr>
        <p:txBody>
          <a:bodyPr wrap="square" rtlCol="0">
            <a:spAutoFit/>
          </a:bodyPr>
          <a:lstStyle/>
          <a:p>
            <a:pPr algn="ctr"/>
            <a:r>
              <a:rPr lang="en-SG" sz="800" b="1" dirty="0"/>
              <a:t>Node</a:t>
            </a:r>
            <a:endParaRPr lang="en-SG" sz="500" b="1" dirty="0"/>
          </a:p>
        </p:txBody>
      </p:sp>
      <p:sp>
        <p:nvSpPr>
          <p:cNvPr id="49" name="Rectangle: Rounded Corners 48">
            <a:extLst>
              <a:ext uri="{FF2B5EF4-FFF2-40B4-BE49-F238E27FC236}">
                <a16:creationId xmlns:a16="http://schemas.microsoft.com/office/drawing/2014/main" id="{B4209041-C451-A044-CB94-300BE7B7B304}"/>
              </a:ext>
            </a:extLst>
          </p:cNvPr>
          <p:cNvSpPr/>
          <p:nvPr/>
        </p:nvSpPr>
        <p:spPr>
          <a:xfrm>
            <a:off x="3887596" y="3561203"/>
            <a:ext cx="374736" cy="143353"/>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700" dirty="0"/>
              <a:t>Pod</a:t>
            </a:r>
            <a:endParaRPr lang="en-SG" sz="1100" dirty="0"/>
          </a:p>
        </p:txBody>
      </p:sp>
      <p:sp>
        <p:nvSpPr>
          <p:cNvPr id="47" name="Rectangle 46">
            <a:extLst>
              <a:ext uri="{FF2B5EF4-FFF2-40B4-BE49-F238E27FC236}">
                <a16:creationId xmlns:a16="http://schemas.microsoft.com/office/drawing/2014/main" id="{87FB33D8-D6CD-92B7-6820-CD16BDECD86A}"/>
              </a:ext>
            </a:extLst>
          </p:cNvPr>
          <p:cNvSpPr/>
          <p:nvPr/>
        </p:nvSpPr>
        <p:spPr>
          <a:xfrm>
            <a:off x="228599" y="689711"/>
            <a:ext cx="4001821" cy="3874424"/>
          </a:xfrm>
          <a:prstGeom prst="rect">
            <a:avLst/>
          </a:prstGeom>
          <a:noFill/>
          <a:ln w="5715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Rectangle: Rounded Corners 49">
            <a:extLst>
              <a:ext uri="{FF2B5EF4-FFF2-40B4-BE49-F238E27FC236}">
                <a16:creationId xmlns:a16="http://schemas.microsoft.com/office/drawing/2014/main" id="{92C203DB-D9D1-1E3B-A61F-BEB6B36C83EE}"/>
              </a:ext>
            </a:extLst>
          </p:cNvPr>
          <p:cNvSpPr/>
          <p:nvPr/>
        </p:nvSpPr>
        <p:spPr>
          <a:xfrm>
            <a:off x="6024281" y="3559236"/>
            <a:ext cx="374736" cy="143353"/>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700" dirty="0"/>
              <a:t>Pod</a:t>
            </a:r>
            <a:endParaRPr lang="en-SG" sz="1100" dirty="0"/>
          </a:p>
        </p:txBody>
      </p:sp>
      <p:sp>
        <p:nvSpPr>
          <p:cNvPr id="51" name="Rectangle: Rounded Corners 50">
            <a:extLst>
              <a:ext uri="{FF2B5EF4-FFF2-40B4-BE49-F238E27FC236}">
                <a16:creationId xmlns:a16="http://schemas.microsoft.com/office/drawing/2014/main" id="{006B8251-D45C-C394-D0C6-B7E10F7EC9B6}"/>
              </a:ext>
            </a:extLst>
          </p:cNvPr>
          <p:cNvSpPr/>
          <p:nvPr/>
        </p:nvSpPr>
        <p:spPr>
          <a:xfrm>
            <a:off x="8130665" y="3457461"/>
            <a:ext cx="374736" cy="143353"/>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700" dirty="0"/>
              <a:t>Pod</a:t>
            </a:r>
            <a:endParaRPr lang="en-SG" sz="1100" dirty="0"/>
          </a:p>
        </p:txBody>
      </p:sp>
      <p:pic>
        <p:nvPicPr>
          <p:cNvPr id="11" name="Picture 10" descr="Shape&#10;&#10;Description automatically generated">
            <a:extLst>
              <a:ext uri="{FF2B5EF4-FFF2-40B4-BE49-F238E27FC236}">
                <a16:creationId xmlns:a16="http://schemas.microsoft.com/office/drawing/2014/main" id="{A7F41A2F-72E8-04A4-5461-A7CF239EF0E9}"/>
              </a:ext>
            </a:extLst>
          </p:cNvPr>
          <p:cNvPicPr>
            <a:picLocks noChangeAspect="1"/>
          </p:cNvPicPr>
          <p:nvPr/>
        </p:nvPicPr>
        <p:blipFill>
          <a:blip r:embed="rId15">
            <a:extLst>
              <a:ext uri="{837473B0-CC2E-450A-ABE3-18F120FF3D39}">
                <a1611:picAttrSrcUrl xmlns:a1611="http://schemas.microsoft.com/office/drawing/2016/11/main" r:id="rId16"/>
              </a:ext>
            </a:extLst>
          </a:blip>
          <a:stretch>
            <a:fillRect/>
          </a:stretch>
        </p:blipFill>
        <p:spPr>
          <a:xfrm>
            <a:off x="6775075" y="109254"/>
            <a:ext cx="379349" cy="363346"/>
          </a:xfrm>
          <a:prstGeom prst="rect">
            <a:avLst/>
          </a:prstGeom>
        </p:spPr>
      </p:pic>
      <p:sp>
        <p:nvSpPr>
          <p:cNvPr id="52" name="TextBox 51">
            <a:extLst>
              <a:ext uri="{FF2B5EF4-FFF2-40B4-BE49-F238E27FC236}">
                <a16:creationId xmlns:a16="http://schemas.microsoft.com/office/drawing/2014/main" id="{8EBCC96D-7BFE-82F0-D11D-48674C7FEF60}"/>
              </a:ext>
            </a:extLst>
          </p:cNvPr>
          <p:cNvSpPr txBox="1"/>
          <p:nvPr/>
        </p:nvSpPr>
        <p:spPr>
          <a:xfrm>
            <a:off x="63359" y="68560"/>
            <a:ext cx="3700341" cy="461665"/>
          </a:xfrm>
          <a:prstGeom prst="rect">
            <a:avLst/>
          </a:prstGeom>
          <a:noFill/>
        </p:spPr>
        <p:txBody>
          <a:bodyPr wrap="square" rtlCol="0">
            <a:spAutoFit/>
          </a:bodyPr>
          <a:lstStyle/>
          <a:p>
            <a:r>
              <a:rPr lang="en-SG" sz="2400" u="sng" dirty="0">
                <a:solidFill>
                  <a:schemeClr val="bg1"/>
                </a:solidFill>
              </a:rPr>
              <a:t>Managed Cluster</a:t>
            </a:r>
            <a:endParaRPr lang="en-SG" u="sng" dirty="0">
              <a:solidFill>
                <a:schemeClr val="bg1"/>
              </a:solidFill>
            </a:endParaRPr>
          </a:p>
        </p:txBody>
      </p:sp>
    </p:spTree>
    <p:extLst>
      <p:ext uri="{BB962C8B-B14F-4D97-AF65-F5344CB8AC3E}">
        <p14:creationId xmlns:p14="http://schemas.microsoft.com/office/powerpoint/2010/main" val="28437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500"/>
                                        <p:tgtEl>
                                          <p:spTgt spid="43"/>
                                        </p:tgtEl>
                                      </p:cBhvr>
                                    </p:animEffect>
                                  </p:childTnLst>
                                </p:cTn>
                              </p:par>
                              <p:par>
                                <p:cTn id="24" presetID="10" presetClass="entr" presetSubtype="0" fill="hold" nodeType="with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500"/>
                                        <p:tgtEl>
                                          <p:spTgt spid="49"/>
                                        </p:tgtEl>
                                      </p:cBhvr>
                                    </p:animEffect>
                                  </p:childTnLst>
                                </p:cTn>
                              </p:par>
                              <p:par>
                                <p:cTn id="30" presetID="10"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par>
                                <p:cTn id="39" presetID="10"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nodeType="with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fade">
                                      <p:cBhvr>
                                        <p:cTn id="47" dur="500"/>
                                        <p:tgtEl>
                                          <p:spTgt spid="5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10" presetClass="entr" presetSubtype="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par>
                                <p:cTn id="54" presetID="10" presetClass="entr" presetSubtype="0" fill="hold"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1"/>
                                        </p:tgtEl>
                                        <p:attrNameLst>
                                          <p:attrName>style.visibility</p:attrName>
                                        </p:attrNameLst>
                                      </p:cBhvr>
                                      <p:to>
                                        <p:strVal val="visible"/>
                                      </p:to>
                                    </p:set>
                                    <p:animEffect transition="in" filter="fade">
                                      <p:cBhvr>
                                        <p:cTn id="59" dur="500"/>
                                        <p:tgtEl>
                                          <p:spTgt spid="5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fade">
                                      <p:cBhvr>
                                        <p:cTn id="62" dur="500"/>
                                        <p:tgtEl>
                                          <p:spTgt spid="45"/>
                                        </p:tgtEl>
                                      </p:cBhvr>
                                    </p:animEffect>
                                  </p:childTnLst>
                                </p:cTn>
                              </p:par>
                              <p:par>
                                <p:cTn id="63" presetID="10" presetClass="entr" presetSubtype="0" fill="hold" nodeType="with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fade">
                                      <p:cBhvr>
                                        <p:cTn id="65" dur="500"/>
                                        <p:tgtEl>
                                          <p:spTgt spid="41"/>
                                        </p:tgtEl>
                                      </p:cBhvr>
                                    </p:animEffect>
                                  </p:childTnLst>
                                </p:cTn>
                              </p:par>
                              <p:par>
                                <p:cTn id="66" presetID="10" presetClass="entr" presetSubtype="0" fill="hold" nodeType="withEffect">
                                  <p:stCondLst>
                                    <p:cond delay="0"/>
                                  </p:stCondLst>
                                  <p:childTnLst>
                                    <p:set>
                                      <p:cBhvr>
                                        <p:cTn id="67" dur="1" fill="hold">
                                          <p:stCondLst>
                                            <p:cond delay="0"/>
                                          </p:stCondLst>
                                        </p:cTn>
                                        <p:tgtEl>
                                          <p:spTgt spid="33"/>
                                        </p:tgtEl>
                                        <p:attrNameLst>
                                          <p:attrName>style.visibility</p:attrName>
                                        </p:attrNameLst>
                                      </p:cBhvr>
                                      <p:to>
                                        <p:strVal val="visible"/>
                                      </p:to>
                                    </p:set>
                                    <p:animEffect transition="in" filter="fade">
                                      <p:cBhvr>
                                        <p:cTn id="68" dur="500"/>
                                        <p:tgtEl>
                                          <p:spTgt spid="33"/>
                                        </p:tgtEl>
                                      </p:cBhvr>
                                    </p:animEffect>
                                  </p:childTnLst>
                                </p:cTn>
                              </p:par>
                              <p:par>
                                <p:cTn id="69" presetID="10" presetClass="entr" presetSubtype="0" fill="hold" nodeType="with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fade">
                                      <p:cBhvr>
                                        <p:cTn id="71" dur="500"/>
                                        <p:tgtEl>
                                          <p:spTgt spid="35"/>
                                        </p:tgtEl>
                                      </p:cBhvr>
                                    </p:animEffect>
                                  </p:childTnLst>
                                </p:cTn>
                              </p:par>
                              <p:par>
                                <p:cTn id="72" presetID="10" presetClass="entr" presetSubtype="0" fill="hold" nodeType="with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fade">
                                      <p:cBhvr>
                                        <p:cTn id="74" dur="500"/>
                                        <p:tgtEl>
                                          <p:spTgt spid="3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fade">
                                      <p:cBhvr>
                                        <p:cTn id="77" dur="500"/>
                                        <p:tgtEl>
                                          <p:spTgt spid="30"/>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fade">
                                      <p:cBhvr>
                                        <p:cTn id="80" dur="500"/>
                                        <p:tgtEl>
                                          <p:spTgt spid="32"/>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7"/>
                                        </p:tgtEl>
                                        <p:attrNameLst>
                                          <p:attrName>style.visibility</p:attrName>
                                        </p:attrNameLst>
                                      </p:cBhvr>
                                      <p:to>
                                        <p:strVal val="visible"/>
                                      </p:to>
                                    </p:set>
                                    <p:animEffect transition="in" filter="fade">
                                      <p:cBhvr>
                                        <p:cTn id="8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2" grpId="0" animBg="1"/>
      <p:bldP spid="31" grpId="0"/>
      <p:bldP spid="34" grpId="0"/>
      <p:bldP spid="42" grpId="0"/>
      <p:bldP spid="43" grpId="0"/>
      <p:bldP spid="45" grpId="0"/>
      <p:bldP spid="49" grpId="0" animBg="1"/>
      <p:bldP spid="47" grpId="0" animBg="1"/>
      <p:bldP spid="50" grpId="0" animBg="1"/>
      <p:bldP spid="5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898DB81D-C8C7-4555-A08F-795CE8065B71}"/>
              </a:ext>
            </a:extLst>
          </p:cNvPr>
          <p:cNvPicPr>
            <a:picLocks noChangeAspect="1"/>
          </p:cNvPicPr>
          <p:nvPr/>
        </p:nvPicPr>
        <p:blipFill>
          <a:blip r:embed="rId3"/>
          <a:stretch>
            <a:fillRect/>
          </a:stretch>
        </p:blipFill>
        <p:spPr>
          <a:xfrm>
            <a:off x="0" y="0"/>
            <a:ext cx="9144000" cy="5143500"/>
          </a:xfrm>
          <a:prstGeom prst="rect">
            <a:avLst/>
          </a:prstGeom>
        </p:spPr>
      </p:pic>
      <p:sp>
        <p:nvSpPr>
          <p:cNvPr id="5" name="Slide Number Placeholder 4">
            <a:extLst>
              <a:ext uri="{FF2B5EF4-FFF2-40B4-BE49-F238E27FC236}">
                <a16:creationId xmlns:a16="http://schemas.microsoft.com/office/drawing/2014/main" id="{74018E3E-8C0E-39EB-ADBF-A3BEE52473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
        <p:nvSpPr>
          <p:cNvPr id="8" name="Oval 7">
            <a:extLst>
              <a:ext uri="{FF2B5EF4-FFF2-40B4-BE49-F238E27FC236}">
                <a16:creationId xmlns:a16="http://schemas.microsoft.com/office/drawing/2014/main" id="{183D2732-DD7E-E9AB-4C87-116CD842D18A}"/>
              </a:ext>
            </a:extLst>
          </p:cNvPr>
          <p:cNvSpPr/>
          <p:nvPr/>
        </p:nvSpPr>
        <p:spPr>
          <a:xfrm>
            <a:off x="81646" y="2571750"/>
            <a:ext cx="3820886" cy="101237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6" name="Picture 5">
            <a:extLst>
              <a:ext uri="{FF2B5EF4-FFF2-40B4-BE49-F238E27FC236}">
                <a16:creationId xmlns:a16="http://schemas.microsoft.com/office/drawing/2014/main" id="{F6D3ADA1-5591-A757-B08B-E32FE3681746}"/>
              </a:ext>
            </a:extLst>
          </p:cNvPr>
          <p:cNvPicPr>
            <a:picLocks noChangeAspect="1"/>
          </p:cNvPicPr>
          <p:nvPr/>
        </p:nvPicPr>
        <p:blipFill>
          <a:blip r:embed="rId4"/>
          <a:stretch>
            <a:fillRect/>
          </a:stretch>
        </p:blipFill>
        <p:spPr>
          <a:xfrm>
            <a:off x="8420080" y="0"/>
            <a:ext cx="723920" cy="767443"/>
          </a:xfrm>
          <a:prstGeom prst="rect">
            <a:avLst/>
          </a:prstGeom>
        </p:spPr>
      </p:pic>
    </p:spTree>
    <p:extLst>
      <p:ext uri="{BB962C8B-B14F-4D97-AF65-F5344CB8AC3E}">
        <p14:creationId xmlns:p14="http://schemas.microsoft.com/office/powerpoint/2010/main" val="2248251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875254-1B5E-6DA2-3D09-9584FD3F3E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5" name="Picture 4" descr="Icon&#10;&#10;Description automatically generated">
            <a:extLst>
              <a:ext uri="{FF2B5EF4-FFF2-40B4-BE49-F238E27FC236}">
                <a16:creationId xmlns:a16="http://schemas.microsoft.com/office/drawing/2014/main" id="{FAB91D56-611F-1E34-1555-F2C1DE6B1CA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rot="1037566">
            <a:off x="1230373" y="310877"/>
            <a:ext cx="995910" cy="490395"/>
          </a:xfrm>
          <a:prstGeom prst="rect">
            <a:avLst/>
          </a:prstGeom>
        </p:spPr>
      </p:pic>
      <p:grpSp>
        <p:nvGrpSpPr>
          <p:cNvPr id="3" name="Group 2">
            <a:extLst>
              <a:ext uri="{FF2B5EF4-FFF2-40B4-BE49-F238E27FC236}">
                <a16:creationId xmlns:a16="http://schemas.microsoft.com/office/drawing/2014/main" id="{03691C06-13EA-7CB7-9391-4DE5A2940A69}"/>
              </a:ext>
            </a:extLst>
          </p:cNvPr>
          <p:cNvGrpSpPr/>
          <p:nvPr/>
        </p:nvGrpSpPr>
        <p:grpSpPr>
          <a:xfrm>
            <a:off x="40826" y="191820"/>
            <a:ext cx="1243840" cy="1627693"/>
            <a:chOff x="-40474" y="1582711"/>
            <a:chExt cx="2298850" cy="3088999"/>
          </a:xfrm>
        </p:grpSpPr>
        <p:pic>
          <p:nvPicPr>
            <p:cNvPr id="6" name="Picture 5" descr="A picture containing toy, vector graphics&#10;&#10;Description automatically generated">
              <a:extLst>
                <a:ext uri="{FF2B5EF4-FFF2-40B4-BE49-F238E27FC236}">
                  <a16:creationId xmlns:a16="http://schemas.microsoft.com/office/drawing/2014/main" id="{7F6275E0-FB96-B6E0-10AC-F9B6B4BE92AE}"/>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40474" y="1582711"/>
              <a:ext cx="2298850" cy="2298850"/>
            </a:xfrm>
            <a:prstGeom prst="rect">
              <a:avLst/>
            </a:prstGeom>
          </p:spPr>
        </p:pic>
        <p:sp>
          <p:nvSpPr>
            <p:cNvPr id="7" name="TextBox 6">
              <a:extLst>
                <a:ext uri="{FF2B5EF4-FFF2-40B4-BE49-F238E27FC236}">
                  <a16:creationId xmlns:a16="http://schemas.microsoft.com/office/drawing/2014/main" id="{6231FCEB-3AB3-0EF1-EDA1-F9931F1C6CC1}"/>
                </a:ext>
              </a:extLst>
            </p:cNvPr>
            <p:cNvSpPr txBox="1"/>
            <p:nvPr/>
          </p:nvSpPr>
          <p:spPr>
            <a:xfrm>
              <a:off x="495515" y="4029210"/>
              <a:ext cx="1504928" cy="642500"/>
            </a:xfrm>
            <a:prstGeom prst="rect">
              <a:avLst/>
            </a:prstGeom>
            <a:solidFill>
              <a:schemeClr val="tx2"/>
            </a:solidFill>
            <a:ln>
              <a:solidFill>
                <a:schemeClr val="bg1"/>
              </a:solidFill>
            </a:ln>
          </p:spPr>
          <p:txBody>
            <a:bodyPr wrap="square" rtlCol="0">
              <a:spAutoFit/>
            </a:bodyPr>
            <a:lstStyle/>
            <a:p>
              <a:pPr algn="ctr"/>
              <a:r>
                <a:rPr lang="en-SG" sz="1600" b="1" dirty="0"/>
                <a:t>User</a:t>
              </a:r>
            </a:p>
          </p:txBody>
        </p:sp>
      </p:grpSp>
      <p:sp>
        <p:nvSpPr>
          <p:cNvPr id="8" name="Rectangle 7">
            <a:extLst>
              <a:ext uri="{FF2B5EF4-FFF2-40B4-BE49-F238E27FC236}">
                <a16:creationId xmlns:a16="http://schemas.microsoft.com/office/drawing/2014/main" id="{3E9A3E64-3900-B6AE-2103-B0F68940307C}"/>
              </a:ext>
            </a:extLst>
          </p:cNvPr>
          <p:cNvSpPr/>
          <p:nvPr/>
        </p:nvSpPr>
        <p:spPr>
          <a:xfrm>
            <a:off x="3425074" y="1797859"/>
            <a:ext cx="1761432" cy="419471"/>
          </a:xfrm>
          <a:prstGeom prst="rect">
            <a:avLst/>
          </a:prstGeom>
          <a:solidFill>
            <a:schemeClr val="accent3">
              <a:lumMod val="20000"/>
              <a:lumOff val="8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tx1"/>
                </a:solidFill>
              </a:rPr>
              <a:t>Declarative Configuration</a:t>
            </a:r>
          </a:p>
        </p:txBody>
      </p:sp>
      <p:pic>
        <p:nvPicPr>
          <p:cNvPr id="13" name="Picture 12" descr="Icon&#10;&#10;Description automatically generated">
            <a:extLst>
              <a:ext uri="{FF2B5EF4-FFF2-40B4-BE49-F238E27FC236}">
                <a16:creationId xmlns:a16="http://schemas.microsoft.com/office/drawing/2014/main" id="{49174904-CAD9-62BD-E7DC-5F5D0D1C2CB1}"/>
              </a:ext>
            </a:extLst>
          </p:cNvPr>
          <p:cNvPicPr>
            <a:picLocks noChangeAspect="1"/>
          </p:cNvPicPr>
          <p:nvPr/>
        </p:nvPicPr>
        <p:blipFill>
          <a:blip r:embed="rId3">
            <a:duotone>
              <a:prstClr val="black"/>
              <a:srgbClr val="D9C3A5">
                <a:tint val="50000"/>
                <a:satMod val="180000"/>
              </a:srgbClr>
            </a:duotone>
            <a:extLst>
              <a:ext uri="{837473B0-CC2E-450A-ABE3-18F120FF3D39}">
                <a1611:picAttrSrcUrl xmlns:a1611="http://schemas.microsoft.com/office/drawing/2016/11/main" r:id="rId4"/>
              </a:ext>
            </a:extLst>
          </a:blip>
          <a:stretch>
            <a:fillRect/>
          </a:stretch>
        </p:blipFill>
        <p:spPr>
          <a:xfrm rot="1142267" flipV="1">
            <a:off x="2417289" y="1405972"/>
            <a:ext cx="891346" cy="440508"/>
          </a:xfrm>
          <a:prstGeom prst="rect">
            <a:avLst/>
          </a:prstGeom>
        </p:spPr>
      </p:pic>
      <p:sp>
        <p:nvSpPr>
          <p:cNvPr id="16" name="Rectangle 15">
            <a:extLst>
              <a:ext uri="{FF2B5EF4-FFF2-40B4-BE49-F238E27FC236}">
                <a16:creationId xmlns:a16="http://schemas.microsoft.com/office/drawing/2014/main" id="{CD932A69-84F7-6A23-A71D-0C03E35635C4}"/>
              </a:ext>
            </a:extLst>
          </p:cNvPr>
          <p:cNvSpPr/>
          <p:nvPr/>
        </p:nvSpPr>
        <p:spPr>
          <a:xfrm>
            <a:off x="5306095" y="2485721"/>
            <a:ext cx="1458768" cy="485442"/>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800" b="1" dirty="0">
                <a:solidFill>
                  <a:schemeClr val="tx1"/>
                </a:solidFill>
              </a:rPr>
              <a:t>Cluster API</a:t>
            </a:r>
          </a:p>
        </p:txBody>
      </p:sp>
      <p:cxnSp>
        <p:nvCxnSpPr>
          <p:cNvPr id="18" name="Straight Arrow Connector 17">
            <a:extLst>
              <a:ext uri="{FF2B5EF4-FFF2-40B4-BE49-F238E27FC236}">
                <a16:creationId xmlns:a16="http://schemas.microsoft.com/office/drawing/2014/main" id="{1C937500-3211-471F-5FCE-20EB683F828F}"/>
              </a:ext>
            </a:extLst>
          </p:cNvPr>
          <p:cNvCxnSpPr>
            <a:cxnSpLocks/>
            <a:stCxn id="16" idx="3"/>
          </p:cNvCxnSpPr>
          <p:nvPr/>
        </p:nvCxnSpPr>
        <p:spPr>
          <a:xfrm flipV="1">
            <a:off x="6764863" y="1091619"/>
            <a:ext cx="515494" cy="16368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5946F66-6788-3152-9185-23F87908DDBB}"/>
              </a:ext>
            </a:extLst>
          </p:cNvPr>
          <p:cNvCxnSpPr>
            <a:cxnSpLocks/>
            <a:stCxn id="16" idx="3"/>
          </p:cNvCxnSpPr>
          <p:nvPr/>
        </p:nvCxnSpPr>
        <p:spPr>
          <a:xfrm flipV="1">
            <a:off x="6764863" y="1626226"/>
            <a:ext cx="954886" cy="11022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F6C7B21-B0B6-355B-4CAE-35C365AF5FC0}"/>
              </a:ext>
            </a:extLst>
          </p:cNvPr>
          <p:cNvCxnSpPr>
            <a:cxnSpLocks/>
            <a:stCxn id="16" idx="3"/>
          </p:cNvCxnSpPr>
          <p:nvPr/>
        </p:nvCxnSpPr>
        <p:spPr>
          <a:xfrm flipV="1">
            <a:off x="6764863" y="2337814"/>
            <a:ext cx="1323759" cy="3906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descr="Text&#10;&#10;Description automatically generated">
            <a:extLst>
              <a:ext uri="{FF2B5EF4-FFF2-40B4-BE49-F238E27FC236}">
                <a16:creationId xmlns:a16="http://schemas.microsoft.com/office/drawing/2014/main" id="{20427982-46DC-1447-52D2-1F2CEC6C1720}"/>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6645008" y="392905"/>
            <a:ext cx="1074741" cy="635451"/>
          </a:xfrm>
          <a:prstGeom prst="rect">
            <a:avLst/>
          </a:prstGeom>
        </p:spPr>
      </p:pic>
      <p:pic>
        <p:nvPicPr>
          <p:cNvPr id="30" name="Picture 29" descr="Logo, company name&#10;&#10;Description automatically generated">
            <a:extLst>
              <a:ext uri="{FF2B5EF4-FFF2-40B4-BE49-F238E27FC236}">
                <a16:creationId xmlns:a16="http://schemas.microsoft.com/office/drawing/2014/main" id="{756099D7-9567-7498-46FE-82D5B0F03101}"/>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7778379" y="1194556"/>
            <a:ext cx="938607" cy="618882"/>
          </a:xfrm>
          <a:prstGeom prst="rect">
            <a:avLst/>
          </a:prstGeom>
        </p:spPr>
      </p:pic>
      <p:pic>
        <p:nvPicPr>
          <p:cNvPr id="34" name="Picture 33" descr="Logo&#10;&#10;Description automatically generated">
            <a:extLst>
              <a:ext uri="{FF2B5EF4-FFF2-40B4-BE49-F238E27FC236}">
                <a16:creationId xmlns:a16="http://schemas.microsoft.com/office/drawing/2014/main" id="{949A8F84-550C-2555-412D-99E964C9C3EA}"/>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8153527" y="2073913"/>
            <a:ext cx="761325" cy="455653"/>
          </a:xfrm>
          <a:prstGeom prst="rect">
            <a:avLst/>
          </a:prstGeom>
        </p:spPr>
      </p:pic>
      <p:cxnSp>
        <p:nvCxnSpPr>
          <p:cNvPr id="36" name="Straight Arrow Connector 35">
            <a:extLst>
              <a:ext uri="{FF2B5EF4-FFF2-40B4-BE49-F238E27FC236}">
                <a16:creationId xmlns:a16="http://schemas.microsoft.com/office/drawing/2014/main" id="{71AF5139-E0E2-49F2-DE39-CB8BCCF83674}"/>
              </a:ext>
            </a:extLst>
          </p:cNvPr>
          <p:cNvCxnSpPr>
            <a:cxnSpLocks/>
            <a:stCxn id="16" idx="3"/>
          </p:cNvCxnSpPr>
          <p:nvPr/>
        </p:nvCxnSpPr>
        <p:spPr>
          <a:xfrm>
            <a:off x="6764863" y="2728442"/>
            <a:ext cx="1242116" cy="1425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38" descr="Logo, company name&#10;&#10;Description automatically generated">
            <a:extLst>
              <a:ext uri="{FF2B5EF4-FFF2-40B4-BE49-F238E27FC236}">
                <a16:creationId xmlns:a16="http://schemas.microsoft.com/office/drawing/2014/main" id="{9A9C7ADD-E283-8E80-B26D-5E9B6969ECF8}"/>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837473B0-CC2E-450A-ABE3-18F120FF3D39}">
                <a1611:picAttrSrcUrl xmlns:a1611="http://schemas.microsoft.com/office/drawing/2016/11/main" r:id="rId15"/>
              </a:ext>
            </a:extLst>
          </a:blip>
          <a:stretch>
            <a:fillRect/>
          </a:stretch>
        </p:blipFill>
        <p:spPr>
          <a:xfrm>
            <a:off x="7530364" y="2629605"/>
            <a:ext cx="1840515" cy="1058296"/>
          </a:xfrm>
          <a:prstGeom prst="rect">
            <a:avLst/>
          </a:prstGeom>
        </p:spPr>
      </p:pic>
      <p:pic>
        <p:nvPicPr>
          <p:cNvPr id="1026" name="Picture 2">
            <a:extLst>
              <a:ext uri="{FF2B5EF4-FFF2-40B4-BE49-F238E27FC236}">
                <a16:creationId xmlns:a16="http://schemas.microsoft.com/office/drawing/2014/main" id="{64FD2DCB-0BA6-533B-FFCB-B43CCB26DB4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10137" y="3158753"/>
            <a:ext cx="4003365" cy="1751142"/>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4A3C1DF9-6F9C-0502-BC53-97755AC74FEC}"/>
              </a:ext>
            </a:extLst>
          </p:cNvPr>
          <p:cNvSpPr txBox="1"/>
          <p:nvPr/>
        </p:nvSpPr>
        <p:spPr>
          <a:xfrm>
            <a:off x="99466" y="2251598"/>
            <a:ext cx="2819543" cy="2800767"/>
          </a:xfrm>
          <a:prstGeom prst="rect">
            <a:avLst/>
          </a:prstGeom>
          <a:solidFill>
            <a:schemeClr val="tx2"/>
          </a:solidFill>
        </p:spPr>
        <p:txBody>
          <a:bodyPr wrap="square" rtlCol="0">
            <a:spAutoFit/>
          </a:bodyPr>
          <a:lstStyle/>
          <a:p>
            <a:pPr marL="285750" indent="-285750">
              <a:buFont typeface="Wingdings" panose="05000000000000000000" pitchFamily="2" charset="2"/>
              <a:buChar char="§"/>
            </a:pPr>
            <a:r>
              <a:rPr lang="en-SG" sz="1600" dirty="0"/>
              <a:t>Declarative, Kubernetes-Style API</a:t>
            </a:r>
          </a:p>
          <a:p>
            <a:pPr marL="285750" indent="-285750">
              <a:buFont typeface="Wingdings" panose="05000000000000000000" pitchFamily="2" charset="2"/>
              <a:buChar char="§"/>
            </a:pPr>
            <a:endParaRPr lang="en-SG" sz="1600" dirty="0"/>
          </a:p>
          <a:p>
            <a:pPr marL="285750" indent="-285750">
              <a:buFont typeface="Wingdings" panose="05000000000000000000" pitchFamily="2" charset="2"/>
              <a:buChar char="§"/>
            </a:pPr>
            <a:r>
              <a:rPr lang="en-SG" sz="1600" dirty="0"/>
              <a:t>Compatible with Command Line Tool </a:t>
            </a:r>
            <a:r>
              <a:rPr lang="en-SG" sz="1600" b="1" dirty="0" err="1"/>
              <a:t>kubectl</a:t>
            </a:r>
            <a:endParaRPr lang="en-SG" sz="1600" b="1" dirty="0"/>
          </a:p>
          <a:p>
            <a:endParaRPr lang="en-SG" sz="1600" dirty="0"/>
          </a:p>
          <a:p>
            <a:pPr marL="285750" lvl="1" indent="-285750">
              <a:buFont typeface="Wingdings" panose="05000000000000000000" pitchFamily="2" charset="2"/>
              <a:buChar char="§"/>
            </a:pPr>
            <a:r>
              <a:rPr lang="en-SG" sz="1600" dirty="0"/>
              <a:t>Provides a Consistent Way to Provision and Manage k8s Clusters across Cloud Providers</a:t>
            </a:r>
          </a:p>
        </p:txBody>
      </p:sp>
      <p:sp>
        <p:nvSpPr>
          <p:cNvPr id="47" name="Rectangle 46">
            <a:extLst>
              <a:ext uri="{FF2B5EF4-FFF2-40B4-BE49-F238E27FC236}">
                <a16:creationId xmlns:a16="http://schemas.microsoft.com/office/drawing/2014/main" id="{AA96DF61-EA66-D162-5BFF-6949F593590F}"/>
              </a:ext>
            </a:extLst>
          </p:cNvPr>
          <p:cNvSpPr/>
          <p:nvPr/>
        </p:nvSpPr>
        <p:spPr>
          <a:xfrm>
            <a:off x="1828716" y="175492"/>
            <a:ext cx="7176486" cy="483331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Rectangle 28">
            <a:extLst>
              <a:ext uri="{FF2B5EF4-FFF2-40B4-BE49-F238E27FC236}">
                <a16:creationId xmlns:a16="http://schemas.microsoft.com/office/drawing/2014/main" id="{26D7B563-6B85-E414-68BF-F57C4B6FBC88}"/>
              </a:ext>
            </a:extLst>
          </p:cNvPr>
          <p:cNvSpPr/>
          <p:nvPr/>
        </p:nvSpPr>
        <p:spPr>
          <a:xfrm>
            <a:off x="2151595" y="765615"/>
            <a:ext cx="991827" cy="373472"/>
          </a:xfrm>
          <a:prstGeom prst="rect">
            <a:avLst/>
          </a:prstGeom>
          <a:solidFill>
            <a:schemeClr val="accent3">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rPr>
              <a:t>YAML</a:t>
            </a:r>
          </a:p>
        </p:txBody>
      </p:sp>
      <p:pic>
        <p:nvPicPr>
          <p:cNvPr id="31" name="Picture 30" descr="Icon&#10;&#10;Description automatically generated">
            <a:extLst>
              <a:ext uri="{FF2B5EF4-FFF2-40B4-BE49-F238E27FC236}">
                <a16:creationId xmlns:a16="http://schemas.microsoft.com/office/drawing/2014/main" id="{E72F739E-4CDD-4045-C1A3-9887B883C75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rot="3154456">
            <a:off x="5392509" y="1883801"/>
            <a:ext cx="766828" cy="526520"/>
          </a:xfrm>
          <a:prstGeom prst="rect">
            <a:avLst/>
          </a:prstGeom>
        </p:spPr>
      </p:pic>
      <p:sp>
        <p:nvSpPr>
          <p:cNvPr id="20" name="Oval 19">
            <a:extLst>
              <a:ext uri="{FF2B5EF4-FFF2-40B4-BE49-F238E27FC236}">
                <a16:creationId xmlns:a16="http://schemas.microsoft.com/office/drawing/2014/main" id="{4176DE44-51F6-C307-B78E-B4F4B1F33642}"/>
              </a:ext>
            </a:extLst>
          </p:cNvPr>
          <p:cNvSpPr/>
          <p:nvPr/>
        </p:nvSpPr>
        <p:spPr>
          <a:xfrm>
            <a:off x="3688160" y="3083075"/>
            <a:ext cx="4625195" cy="1040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9" name="Graphic 8" descr="Document outline">
            <a:extLst>
              <a:ext uri="{FF2B5EF4-FFF2-40B4-BE49-F238E27FC236}">
                <a16:creationId xmlns:a16="http://schemas.microsoft.com/office/drawing/2014/main" id="{200149BA-46ED-0ECC-9361-C502059F006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217526" y="710751"/>
            <a:ext cx="462871" cy="462871"/>
          </a:xfrm>
          <a:prstGeom prst="rect">
            <a:avLst/>
          </a:prstGeom>
        </p:spPr>
      </p:pic>
      <p:pic>
        <p:nvPicPr>
          <p:cNvPr id="11" name="Graphic 10" descr="Teacher with solid fill">
            <a:extLst>
              <a:ext uri="{FF2B5EF4-FFF2-40B4-BE49-F238E27FC236}">
                <a16:creationId xmlns:a16="http://schemas.microsoft.com/office/drawing/2014/main" id="{7E62163B-0C01-227E-F3F4-459EDB33CAE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50234" y="1290846"/>
            <a:ext cx="560557" cy="560557"/>
          </a:xfrm>
          <a:prstGeom prst="rect">
            <a:avLst/>
          </a:prstGeom>
        </p:spPr>
      </p:pic>
      <p:pic>
        <p:nvPicPr>
          <p:cNvPr id="14" name="Graphic 13" descr="Robot outline">
            <a:extLst>
              <a:ext uri="{FF2B5EF4-FFF2-40B4-BE49-F238E27FC236}">
                <a16:creationId xmlns:a16="http://schemas.microsoft.com/office/drawing/2014/main" id="{0090ED4E-20BF-B912-53D2-D56A5F34D6D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779884" y="2424818"/>
            <a:ext cx="533459" cy="533459"/>
          </a:xfrm>
          <a:prstGeom prst="rect">
            <a:avLst/>
          </a:prstGeom>
        </p:spPr>
      </p:pic>
      <p:sp>
        <p:nvSpPr>
          <p:cNvPr id="2" name="TextBox 1">
            <a:extLst>
              <a:ext uri="{FF2B5EF4-FFF2-40B4-BE49-F238E27FC236}">
                <a16:creationId xmlns:a16="http://schemas.microsoft.com/office/drawing/2014/main" id="{98DB6EFB-DF39-EFB8-9E74-E2F605345D1D}"/>
              </a:ext>
            </a:extLst>
          </p:cNvPr>
          <p:cNvSpPr txBox="1"/>
          <p:nvPr/>
        </p:nvSpPr>
        <p:spPr>
          <a:xfrm>
            <a:off x="3005483" y="2838754"/>
            <a:ext cx="904494" cy="369332"/>
          </a:xfrm>
          <a:prstGeom prst="rect">
            <a:avLst/>
          </a:prstGeom>
          <a:solidFill>
            <a:schemeClr val="accent6">
              <a:lumMod val="20000"/>
              <a:lumOff val="80000"/>
            </a:schemeClr>
          </a:solidFill>
        </p:spPr>
        <p:txBody>
          <a:bodyPr wrap="square" rtlCol="0">
            <a:spAutoFit/>
          </a:bodyPr>
          <a:lstStyle/>
          <a:p>
            <a:pPr algn="ctr"/>
            <a:r>
              <a:rPr lang="en-US" sz="1800" b="1" dirty="0"/>
              <a:t>CRDs</a:t>
            </a:r>
            <a:endParaRPr lang="en-SG" sz="2400" b="1" dirty="0"/>
          </a:p>
        </p:txBody>
      </p:sp>
      <p:cxnSp>
        <p:nvCxnSpPr>
          <p:cNvPr id="12" name="Straight Arrow Connector 11">
            <a:extLst>
              <a:ext uri="{FF2B5EF4-FFF2-40B4-BE49-F238E27FC236}">
                <a16:creationId xmlns:a16="http://schemas.microsoft.com/office/drawing/2014/main" id="{F5012533-BB50-E646-A9E6-520800BD5E6C}"/>
              </a:ext>
            </a:extLst>
          </p:cNvPr>
          <p:cNvCxnSpPr>
            <a:cxnSpLocks/>
            <a:stCxn id="2" idx="2"/>
          </p:cNvCxnSpPr>
          <p:nvPr/>
        </p:nvCxnSpPr>
        <p:spPr>
          <a:xfrm>
            <a:off x="3457730" y="3208086"/>
            <a:ext cx="512147" cy="28047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2252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1000"/>
                                        <p:tgtEl>
                                          <p:spTgt spid="31"/>
                                        </p:tgtEl>
                                      </p:cBhvr>
                                    </p:animEffect>
                                    <p:anim calcmode="lin" valueType="num">
                                      <p:cBhvr>
                                        <p:cTn id="33" dur="1000" fill="hold"/>
                                        <p:tgtEl>
                                          <p:spTgt spid="31"/>
                                        </p:tgtEl>
                                        <p:attrNameLst>
                                          <p:attrName>ppt_x</p:attrName>
                                        </p:attrNameLst>
                                      </p:cBhvr>
                                      <p:tavLst>
                                        <p:tav tm="0">
                                          <p:val>
                                            <p:strVal val="#ppt_x"/>
                                          </p:val>
                                        </p:tav>
                                        <p:tav tm="100000">
                                          <p:val>
                                            <p:strVal val="#ppt_x"/>
                                          </p:val>
                                        </p:tav>
                                      </p:tavLst>
                                    </p:anim>
                                    <p:anim calcmode="lin" valueType="num">
                                      <p:cBhvr>
                                        <p:cTn id="34" dur="1000" fill="hold"/>
                                        <p:tgtEl>
                                          <p:spTgt spid="31"/>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0"/>
                                        <p:tgtEl>
                                          <p:spTgt spid="14"/>
                                        </p:tgtEl>
                                      </p:cBhvr>
                                    </p:animEffect>
                                    <p:anim calcmode="lin" valueType="num">
                                      <p:cBhvr>
                                        <p:cTn id="38" dur="1000" fill="hold"/>
                                        <p:tgtEl>
                                          <p:spTgt spid="14"/>
                                        </p:tgtEl>
                                        <p:attrNameLst>
                                          <p:attrName>ppt_x</p:attrName>
                                        </p:attrNameLst>
                                      </p:cBhvr>
                                      <p:tavLst>
                                        <p:tav tm="0">
                                          <p:val>
                                            <p:strVal val="#ppt_x"/>
                                          </p:val>
                                        </p:tav>
                                        <p:tav tm="100000">
                                          <p:val>
                                            <p:strVal val="#ppt_x"/>
                                          </p:val>
                                        </p:tav>
                                      </p:tavLst>
                                    </p:anim>
                                    <p:anim calcmode="lin" valueType="num">
                                      <p:cBhvr>
                                        <p:cTn id="39" dur="1000" fill="hold"/>
                                        <p:tgtEl>
                                          <p:spTgt spid="14"/>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1000"/>
                                        <p:tgtEl>
                                          <p:spTgt spid="16"/>
                                        </p:tgtEl>
                                      </p:cBhvr>
                                    </p:animEffect>
                                    <p:anim calcmode="lin" valueType="num">
                                      <p:cBhvr>
                                        <p:cTn id="43" dur="1000" fill="hold"/>
                                        <p:tgtEl>
                                          <p:spTgt spid="16"/>
                                        </p:tgtEl>
                                        <p:attrNameLst>
                                          <p:attrName>ppt_x</p:attrName>
                                        </p:attrNameLst>
                                      </p:cBhvr>
                                      <p:tavLst>
                                        <p:tav tm="0">
                                          <p:val>
                                            <p:strVal val="#ppt_x"/>
                                          </p:val>
                                        </p:tav>
                                        <p:tav tm="100000">
                                          <p:val>
                                            <p:strVal val="#ppt_x"/>
                                          </p:val>
                                        </p:tav>
                                      </p:tavLst>
                                    </p:anim>
                                    <p:anim calcmode="lin" valueType="num">
                                      <p:cBhvr>
                                        <p:cTn id="4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wipe(down)">
                                      <p:cBhvr>
                                        <p:cTn id="49" dur="500"/>
                                        <p:tgtEl>
                                          <p:spTgt spid="25"/>
                                        </p:tgtEl>
                                      </p:cBhvr>
                                    </p:animEffect>
                                  </p:childTnLst>
                                </p:cTn>
                              </p:par>
                              <p:par>
                                <p:cTn id="50" presetID="22" presetClass="entr" presetSubtype="4" fill="hold"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down)">
                                      <p:cBhvr>
                                        <p:cTn id="52" dur="500"/>
                                        <p:tgtEl>
                                          <p:spTgt spid="18"/>
                                        </p:tgtEl>
                                      </p:cBhvr>
                                    </p:animEffect>
                                  </p:childTnLst>
                                </p:cTn>
                              </p:par>
                              <p:par>
                                <p:cTn id="53" presetID="22" presetClass="entr" presetSubtype="4"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down)">
                                      <p:cBhvr>
                                        <p:cTn id="55" dur="500"/>
                                        <p:tgtEl>
                                          <p:spTgt spid="21"/>
                                        </p:tgtEl>
                                      </p:cBhvr>
                                    </p:animEffect>
                                  </p:childTnLst>
                                </p:cTn>
                              </p:par>
                              <p:par>
                                <p:cTn id="56" presetID="22" presetClass="entr" presetSubtype="4" fill="hold" nodeType="with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wipe(down)">
                                      <p:cBhvr>
                                        <p:cTn id="58" dur="500"/>
                                        <p:tgtEl>
                                          <p:spTgt spid="39"/>
                                        </p:tgtEl>
                                      </p:cBhvr>
                                    </p:animEffect>
                                  </p:childTnLst>
                                </p:cTn>
                              </p:par>
                              <p:par>
                                <p:cTn id="59" presetID="22" presetClass="entr" presetSubtype="4" fill="hold"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wipe(down)">
                                      <p:cBhvr>
                                        <p:cTn id="61" dur="500"/>
                                        <p:tgtEl>
                                          <p:spTgt spid="36"/>
                                        </p:tgtEl>
                                      </p:cBhvr>
                                    </p:animEffect>
                                  </p:childTnLst>
                                </p:cTn>
                              </p:par>
                              <p:par>
                                <p:cTn id="62" presetID="22" presetClass="entr" presetSubtype="4" fill="hold"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wipe(down)">
                                      <p:cBhvr>
                                        <p:cTn id="64" dur="500"/>
                                        <p:tgtEl>
                                          <p:spTgt spid="34"/>
                                        </p:tgtEl>
                                      </p:cBhvr>
                                    </p:animEffect>
                                  </p:childTnLst>
                                </p:cTn>
                              </p:par>
                              <p:par>
                                <p:cTn id="65" presetID="22" presetClass="entr" presetSubtype="4" fill="hold"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down)">
                                      <p:cBhvr>
                                        <p:cTn id="67" dur="500"/>
                                        <p:tgtEl>
                                          <p:spTgt spid="30"/>
                                        </p:tgtEl>
                                      </p:cBhvr>
                                    </p:animEffect>
                                  </p:childTnLst>
                                </p:cTn>
                              </p:par>
                              <p:par>
                                <p:cTn id="68" presetID="22" presetClass="entr" presetSubtype="4" fill="hold" nodeType="with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wipe(down)">
                                      <p:cBhvr>
                                        <p:cTn id="70" dur="500"/>
                                        <p:tgtEl>
                                          <p:spTgt spid="19"/>
                                        </p:tgtEl>
                                      </p:cBhvr>
                                    </p:animEffect>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1026"/>
                                        </p:tgtEl>
                                        <p:attrNameLst>
                                          <p:attrName>style.visibility</p:attrName>
                                        </p:attrNameLst>
                                      </p:cBhvr>
                                      <p:to>
                                        <p:strVal val="visible"/>
                                      </p:to>
                                    </p:set>
                                    <p:animEffect transition="in" filter="fade">
                                      <p:cBhvr>
                                        <p:cTn id="75" dur="1000"/>
                                        <p:tgtEl>
                                          <p:spTgt spid="1026"/>
                                        </p:tgtEl>
                                      </p:cBhvr>
                                    </p:animEffect>
                                    <p:anim calcmode="lin" valueType="num">
                                      <p:cBhvr>
                                        <p:cTn id="76" dur="1000" fill="hold"/>
                                        <p:tgtEl>
                                          <p:spTgt spid="1026"/>
                                        </p:tgtEl>
                                        <p:attrNameLst>
                                          <p:attrName>ppt_x</p:attrName>
                                        </p:attrNameLst>
                                      </p:cBhvr>
                                      <p:tavLst>
                                        <p:tav tm="0">
                                          <p:val>
                                            <p:strVal val="#ppt_x"/>
                                          </p:val>
                                        </p:tav>
                                        <p:tav tm="100000">
                                          <p:val>
                                            <p:strVal val="#ppt_x"/>
                                          </p:val>
                                        </p:tav>
                                      </p:tavLst>
                                    </p:anim>
                                    <p:anim calcmode="lin" valueType="num">
                                      <p:cBhvr>
                                        <p:cTn id="77" dur="1000" fill="hold"/>
                                        <p:tgtEl>
                                          <p:spTgt spid="1026"/>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20"/>
                                        </p:tgtEl>
                                        <p:attrNameLst>
                                          <p:attrName>style.visibility</p:attrName>
                                        </p:attrNameLst>
                                      </p:cBhvr>
                                      <p:to>
                                        <p:strVal val="visible"/>
                                      </p:to>
                                    </p:set>
                                    <p:animEffect transition="in" filter="fade">
                                      <p:cBhvr>
                                        <p:cTn id="80" dur="1000"/>
                                        <p:tgtEl>
                                          <p:spTgt spid="20"/>
                                        </p:tgtEl>
                                      </p:cBhvr>
                                    </p:animEffect>
                                    <p:anim calcmode="lin" valueType="num">
                                      <p:cBhvr>
                                        <p:cTn id="81" dur="1000" fill="hold"/>
                                        <p:tgtEl>
                                          <p:spTgt spid="20"/>
                                        </p:tgtEl>
                                        <p:attrNameLst>
                                          <p:attrName>ppt_x</p:attrName>
                                        </p:attrNameLst>
                                      </p:cBhvr>
                                      <p:tavLst>
                                        <p:tav tm="0">
                                          <p:val>
                                            <p:strVal val="#ppt_x"/>
                                          </p:val>
                                        </p:tav>
                                        <p:tav tm="100000">
                                          <p:val>
                                            <p:strVal val="#ppt_x"/>
                                          </p:val>
                                        </p:tav>
                                      </p:tavLst>
                                    </p:anim>
                                    <p:anim calcmode="lin" valueType="num">
                                      <p:cBhvr>
                                        <p:cTn id="82" dur="1000" fill="hold"/>
                                        <p:tgtEl>
                                          <p:spTgt spid="20"/>
                                        </p:tgtEl>
                                        <p:attrNameLst>
                                          <p:attrName>ppt_y</p:attrName>
                                        </p:attrNameLst>
                                      </p:cBhvr>
                                      <p:tavLst>
                                        <p:tav tm="0">
                                          <p:val>
                                            <p:strVal val="#ppt_y+.1"/>
                                          </p:val>
                                        </p:tav>
                                        <p:tav tm="100000">
                                          <p:val>
                                            <p:strVal val="#ppt_y"/>
                                          </p:val>
                                        </p:tav>
                                      </p:tavLst>
                                    </p:anim>
                                  </p:childTnLst>
                                </p:cTn>
                              </p:par>
                              <p:par>
                                <p:cTn id="83" presetID="42" presetClass="entr" presetSubtype="0" fill="hold" nodeType="with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fade">
                                      <p:cBhvr>
                                        <p:cTn id="85" dur="1000"/>
                                        <p:tgtEl>
                                          <p:spTgt spid="12"/>
                                        </p:tgtEl>
                                      </p:cBhvr>
                                    </p:animEffect>
                                    <p:anim calcmode="lin" valueType="num">
                                      <p:cBhvr>
                                        <p:cTn id="86" dur="1000" fill="hold"/>
                                        <p:tgtEl>
                                          <p:spTgt spid="12"/>
                                        </p:tgtEl>
                                        <p:attrNameLst>
                                          <p:attrName>ppt_x</p:attrName>
                                        </p:attrNameLst>
                                      </p:cBhvr>
                                      <p:tavLst>
                                        <p:tav tm="0">
                                          <p:val>
                                            <p:strVal val="#ppt_x"/>
                                          </p:val>
                                        </p:tav>
                                        <p:tav tm="100000">
                                          <p:val>
                                            <p:strVal val="#ppt_x"/>
                                          </p:val>
                                        </p:tav>
                                      </p:tavLst>
                                    </p:anim>
                                    <p:anim calcmode="lin" valueType="num">
                                      <p:cBhvr>
                                        <p:cTn id="87" dur="1000" fill="hold"/>
                                        <p:tgtEl>
                                          <p:spTgt spid="12"/>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2"/>
                                        </p:tgtEl>
                                        <p:attrNameLst>
                                          <p:attrName>style.visibility</p:attrName>
                                        </p:attrNameLst>
                                      </p:cBhvr>
                                      <p:to>
                                        <p:strVal val="visible"/>
                                      </p:to>
                                    </p:set>
                                    <p:animEffect transition="in" filter="fade">
                                      <p:cBhvr>
                                        <p:cTn id="90" dur="1000"/>
                                        <p:tgtEl>
                                          <p:spTgt spid="2"/>
                                        </p:tgtEl>
                                      </p:cBhvr>
                                    </p:animEffect>
                                    <p:anim calcmode="lin" valueType="num">
                                      <p:cBhvr>
                                        <p:cTn id="91" dur="1000" fill="hold"/>
                                        <p:tgtEl>
                                          <p:spTgt spid="2"/>
                                        </p:tgtEl>
                                        <p:attrNameLst>
                                          <p:attrName>ppt_x</p:attrName>
                                        </p:attrNameLst>
                                      </p:cBhvr>
                                      <p:tavLst>
                                        <p:tav tm="0">
                                          <p:val>
                                            <p:strVal val="#ppt_x"/>
                                          </p:val>
                                        </p:tav>
                                        <p:tav tm="100000">
                                          <p:val>
                                            <p:strVal val="#ppt_x"/>
                                          </p:val>
                                        </p:tav>
                                      </p:tavLst>
                                    </p:anim>
                                    <p:anim calcmode="lin" valueType="num">
                                      <p:cBhvr>
                                        <p:cTn id="9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animBg="1"/>
      <p:bldP spid="47" grpId="0" animBg="1"/>
      <p:bldP spid="29" grpId="0" animBg="1"/>
      <p:bldP spid="20" grpId="0" animBg="1"/>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ape&#10;&#10;Description automatically generated">
            <a:extLst>
              <a:ext uri="{FF2B5EF4-FFF2-40B4-BE49-F238E27FC236}">
                <a16:creationId xmlns:a16="http://schemas.microsoft.com/office/drawing/2014/main" id="{14B3D2C2-0DA9-5220-C7F4-44349400261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369389" y="-649899"/>
            <a:ext cx="4240050" cy="4240050"/>
          </a:xfrm>
          <a:prstGeom prst="rect">
            <a:avLst/>
          </a:prstGeom>
        </p:spPr>
      </p:pic>
      <p:pic>
        <p:nvPicPr>
          <p:cNvPr id="8" name="Picture 7" descr="Shape&#10;&#10;Description automatically generated">
            <a:extLst>
              <a:ext uri="{FF2B5EF4-FFF2-40B4-BE49-F238E27FC236}">
                <a16:creationId xmlns:a16="http://schemas.microsoft.com/office/drawing/2014/main" id="{6F60168A-F341-4A69-3C15-292D05FDCC2A}"/>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020254" y="2708074"/>
            <a:ext cx="1461317" cy="1401951"/>
          </a:xfrm>
          <a:prstGeom prst="rect">
            <a:avLst/>
          </a:prstGeom>
        </p:spPr>
      </p:pic>
      <p:pic>
        <p:nvPicPr>
          <p:cNvPr id="15" name="Picture 14" descr="Shape&#10;&#10;Description automatically generated">
            <a:extLst>
              <a:ext uri="{FF2B5EF4-FFF2-40B4-BE49-F238E27FC236}">
                <a16:creationId xmlns:a16="http://schemas.microsoft.com/office/drawing/2014/main" id="{76D4C3B3-8F14-A235-FE5F-3089587276F5}"/>
              </a:ext>
            </a:extLst>
          </p:cNvPr>
          <p:cNvPicPr>
            <a:picLocks noChangeAspect="1"/>
          </p:cNvPicPr>
          <p:nvPr/>
        </p:nvPicPr>
        <p:blipFill>
          <a:blip r:embed="rId7">
            <a:alphaModFix amt="35000"/>
            <a:extLst>
              <a:ext uri="{837473B0-CC2E-450A-ABE3-18F120FF3D39}">
                <a1611:picAttrSrcUrl xmlns:a1611="http://schemas.microsoft.com/office/drawing/2016/11/main" r:id="rId8"/>
              </a:ext>
            </a:extLst>
          </a:blip>
          <a:stretch>
            <a:fillRect/>
          </a:stretch>
        </p:blipFill>
        <p:spPr>
          <a:xfrm>
            <a:off x="4425462" y="1060237"/>
            <a:ext cx="1077266" cy="1044948"/>
          </a:xfrm>
          <a:prstGeom prst="rect">
            <a:avLst/>
          </a:prstGeom>
        </p:spPr>
      </p:pic>
      <p:pic>
        <p:nvPicPr>
          <p:cNvPr id="18" name="Picture 17" descr="A picture containing box, dark&#10;&#10;Description automatically generated">
            <a:extLst>
              <a:ext uri="{FF2B5EF4-FFF2-40B4-BE49-F238E27FC236}">
                <a16:creationId xmlns:a16="http://schemas.microsoft.com/office/drawing/2014/main" id="{DB7BE815-254A-DB22-BDED-7AF672D81855}"/>
              </a:ext>
            </a:extLst>
          </p:cNvPr>
          <p:cNvPicPr>
            <a:picLocks noChangeAspect="1"/>
          </p:cNvPicPr>
          <p:nvPr/>
        </p:nvPicPr>
        <p:blipFill>
          <a:blip r:embed="rId9">
            <a:alphaModFix amt="35000"/>
            <a:extLst>
              <a:ext uri="{837473B0-CC2E-450A-ABE3-18F120FF3D39}">
                <a1611:picAttrSrcUrl xmlns:a1611="http://schemas.microsoft.com/office/drawing/2016/11/main" r:id="rId10"/>
              </a:ext>
            </a:extLst>
          </a:blip>
          <a:stretch>
            <a:fillRect/>
          </a:stretch>
        </p:blipFill>
        <p:spPr>
          <a:xfrm>
            <a:off x="5490453" y="1039643"/>
            <a:ext cx="1179481" cy="1135120"/>
          </a:xfrm>
          <a:prstGeom prst="rect">
            <a:avLst/>
          </a:prstGeom>
        </p:spPr>
      </p:pic>
      <p:pic>
        <p:nvPicPr>
          <p:cNvPr id="21" name="Picture 20" descr="Shape&#10;&#10;Description automatically generated">
            <a:extLst>
              <a:ext uri="{FF2B5EF4-FFF2-40B4-BE49-F238E27FC236}">
                <a16:creationId xmlns:a16="http://schemas.microsoft.com/office/drawing/2014/main" id="{07D2D02E-9469-FD74-12DC-C13B7BADC2A8}"/>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124084" y="2685575"/>
            <a:ext cx="1461317" cy="1401951"/>
          </a:xfrm>
          <a:prstGeom prst="rect">
            <a:avLst/>
          </a:prstGeom>
        </p:spPr>
      </p:pic>
      <p:pic>
        <p:nvPicPr>
          <p:cNvPr id="22" name="Picture 21" descr="Shape&#10;&#10;Description automatically generated">
            <a:extLst>
              <a:ext uri="{FF2B5EF4-FFF2-40B4-BE49-F238E27FC236}">
                <a16:creationId xmlns:a16="http://schemas.microsoft.com/office/drawing/2014/main" id="{560DA639-4B3B-5549-6270-4219401A15A8}"/>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7227915" y="2608950"/>
            <a:ext cx="1461317" cy="1401951"/>
          </a:xfrm>
          <a:prstGeom prst="rect">
            <a:avLst/>
          </a:prstGeom>
        </p:spPr>
      </p:pic>
      <p:sp>
        <p:nvSpPr>
          <p:cNvPr id="28" name="TextBox 27">
            <a:extLst>
              <a:ext uri="{FF2B5EF4-FFF2-40B4-BE49-F238E27FC236}">
                <a16:creationId xmlns:a16="http://schemas.microsoft.com/office/drawing/2014/main" id="{61BB7757-6F87-E10F-1A96-5DE9D26A0457}"/>
              </a:ext>
            </a:extLst>
          </p:cNvPr>
          <p:cNvSpPr txBox="1"/>
          <p:nvPr/>
        </p:nvSpPr>
        <p:spPr>
          <a:xfrm>
            <a:off x="6964750" y="290053"/>
            <a:ext cx="1692600" cy="646331"/>
          </a:xfrm>
          <a:prstGeom prst="rect">
            <a:avLst/>
          </a:prstGeom>
          <a:solidFill>
            <a:schemeClr val="tx2"/>
          </a:solidFill>
          <a:ln>
            <a:solidFill>
              <a:schemeClr val="bg1"/>
            </a:solidFill>
          </a:ln>
        </p:spPr>
        <p:txBody>
          <a:bodyPr wrap="square" rtlCol="0">
            <a:spAutoFit/>
          </a:bodyPr>
          <a:lstStyle/>
          <a:p>
            <a:pPr algn="ctr"/>
            <a:r>
              <a:rPr lang="en-SG" sz="1800" b="1" dirty="0"/>
              <a:t>Management Cluster</a:t>
            </a:r>
          </a:p>
        </p:txBody>
      </p:sp>
      <p:sp>
        <p:nvSpPr>
          <p:cNvPr id="30" name="Left Brace 29">
            <a:extLst>
              <a:ext uri="{FF2B5EF4-FFF2-40B4-BE49-F238E27FC236}">
                <a16:creationId xmlns:a16="http://schemas.microsoft.com/office/drawing/2014/main" id="{140D59F8-960B-74EB-62E1-E13B2C1FD130}"/>
              </a:ext>
            </a:extLst>
          </p:cNvPr>
          <p:cNvSpPr/>
          <p:nvPr/>
        </p:nvSpPr>
        <p:spPr>
          <a:xfrm rot="16200000">
            <a:off x="5590683" y="1387122"/>
            <a:ext cx="458961" cy="5674372"/>
          </a:xfrm>
          <a:prstGeom prst="lef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32" name="TextBox 31">
            <a:extLst>
              <a:ext uri="{FF2B5EF4-FFF2-40B4-BE49-F238E27FC236}">
                <a16:creationId xmlns:a16="http://schemas.microsoft.com/office/drawing/2014/main" id="{2CE1E14F-C9D7-43D3-A821-E3CB6EF66FBA}"/>
              </a:ext>
            </a:extLst>
          </p:cNvPr>
          <p:cNvSpPr txBox="1"/>
          <p:nvPr/>
        </p:nvSpPr>
        <p:spPr>
          <a:xfrm>
            <a:off x="4096514" y="4564135"/>
            <a:ext cx="3447297" cy="369332"/>
          </a:xfrm>
          <a:prstGeom prst="rect">
            <a:avLst/>
          </a:prstGeom>
          <a:solidFill>
            <a:schemeClr val="tx2"/>
          </a:solidFill>
          <a:ln>
            <a:solidFill>
              <a:schemeClr val="bg1"/>
            </a:solidFill>
          </a:ln>
        </p:spPr>
        <p:txBody>
          <a:bodyPr wrap="square" rtlCol="0">
            <a:spAutoFit/>
          </a:bodyPr>
          <a:lstStyle/>
          <a:p>
            <a:pPr algn="ctr"/>
            <a:r>
              <a:rPr lang="en-SG" sz="1800" b="1" dirty="0"/>
              <a:t>Workload Clusters</a:t>
            </a:r>
          </a:p>
        </p:txBody>
      </p:sp>
      <p:cxnSp>
        <p:nvCxnSpPr>
          <p:cNvPr id="33" name="Straight Arrow Connector 32">
            <a:extLst>
              <a:ext uri="{FF2B5EF4-FFF2-40B4-BE49-F238E27FC236}">
                <a16:creationId xmlns:a16="http://schemas.microsoft.com/office/drawing/2014/main" id="{4DA0BA9B-CB61-678B-FA05-C6D19A80F609}"/>
              </a:ext>
            </a:extLst>
          </p:cNvPr>
          <p:cNvCxnSpPr>
            <a:endCxn id="8" idx="0"/>
          </p:cNvCxnSpPr>
          <p:nvPr/>
        </p:nvCxnSpPr>
        <p:spPr>
          <a:xfrm flipH="1">
            <a:off x="3750913" y="2150271"/>
            <a:ext cx="2329280" cy="55780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1F2C370-9124-EFAE-53B8-183735314AC2}"/>
              </a:ext>
            </a:extLst>
          </p:cNvPr>
          <p:cNvCxnSpPr>
            <a:cxnSpLocks/>
            <a:endCxn id="21" idx="0"/>
          </p:cNvCxnSpPr>
          <p:nvPr/>
        </p:nvCxnSpPr>
        <p:spPr>
          <a:xfrm flipH="1">
            <a:off x="5854743" y="2150271"/>
            <a:ext cx="262159" cy="53530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7BAC6B7-D494-B9BC-EA78-146D60B14CE7}"/>
              </a:ext>
            </a:extLst>
          </p:cNvPr>
          <p:cNvCxnSpPr>
            <a:cxnSpLocks/>
            <a:endCxn id="22" idx="0"/>
          </p:cNvCxnSpPr>
          <p:nvPr/>
        </p:nvCxnSpPr>
        <p:spPr>
          <a:xfrm>
            <a:off x="6080193" y="2150270"/>
            <a:ext cx="1878381" cy="45868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1856AF56-BE59-5D20-D646-BA141917B4CF}"/>
              </a:ext>
            </a:extLst>
          </p:cNvPr>
          <p:cNvSpPr txBox="1"/>
          <p:nvPr/>
        </p:nvSpPr>
        <p:spPr>
          <a:xfrm>
            <a:off x="4336807" y="797884"/>
            <a:ext cx="1193427" cy="276999"/>
          </a:xfrm>
          <a:prstGeom prst="rect">
            <a:avLst/>
          </a:prstGeom>
          <a:solidFill>
            <a:schemeClr val="tx2"/>
          </a:solidFill>
          <a:ln>
            <a:solidFill>
              <a:schemeClr val="bg1"/>
            </a:solidFill>
          </a:ln>
        </p:spPr>
        <p:txBody>
          <a:bodyPr wrap="square" rtlCol="0">
            <a:spAutoFit/>
          </a:bodyPr>
          <a:lstStyle/>
          <a:p>
            <a:pPr algn="ctr"/>
            <a:r>
              <a:rPr lang="en-SG" sz="1200" b="1" dirty="0"/>
              <a:t>Control Plane</a:t>
            </a:r>
          </a:p>
        </p:txBody>
      </p:sp>
      <p:sp>
        <p:nvSpPr>
          <p:cNvPr id="40" name="TextBox 39">
            <a:extLst>
              <a:ext uri="{FF2B5EF4-FFF2-40B4-BE49-F238E27FC236}">
                <a16:creationId xmlns:a16="http://schemas.microsoft.com/office/drawing/2014/main" id="{B1D4858A-ECC9-7975-E320-16A1616BB3A5}"/>
              </a:ext>
            </a:extLst>
          </p:cNvPr>
          <p:cNvSpPr txBox="1"/>
          <p:nvPr/>
        </p:nvSpPr>
        <p:spPr>
          <a:xfrm>
            <a:off x="5772231" y="792261"/>
            <a:ext cx="677261" cy="276999"/>
          </a:xfrm>
          <a:prstGeom prst="rect">
            <a:avLst/>
          </a:prstGeom>
          <a:solidFill>
            <a:schemeClr val="tx2"/>
          </a:solidFill>
          <a:ln>
            <a:solidFill>
              <a:schemeClr val="bg1"/>
            </a:solidFill>
          </a:ln>
        </p:spPr>
        <p:txBody>
          <a:bodyPr wrap="square" rtlCol="0">
            <a:spAutoFit/>
          </a:bodyPr>
          <a:lstStyle/>
          <a:p>
            <a:pPr algn="ctr"/>
            <a:r>
              <a:rPr lang="en-SG" sz="1200" b="1" dirty="0"/>
              <a:t>Node</a:t>
            </a:r>
          </a:p>
        </p:txBody>
      </p:sp>
      <p:pic>
        <p:nvPicPr>
          <p:cNvPr id="44" name="Picture 43" descr="Icon&#10;&#10;Description automatically generated">
            <a:extLst>
              <a:ext uri="{FF2B5EF4-FFF2-40B4-BE49-F238E27FC236}">
                <a16:creationId xmlns:a16="http://schemas.microsoft.com/office/drawing/2014/main" id="{1B2D6508-0079-6CB6-E9B8-B0BA9026C322}"/>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1826679" y="727165"/>
            <a:ext cx="2329280" cy="969798"/>
          </a:xfrm>
          <a:prstGeom prst="rect">
            <a:avLst/>
          </a:prstGeom>
        </p:spPr>
      </p:pic>
      <p:pic>
        <p:nvPicPr>
          <p:cNvPr id="46" name="Picture 45" descr="A picture containing toy, vector graphics&#10;&#10;Description automatically generated">
            <a:extLst>
              <a:ext uri="{FF2B5EF4-FFF2-40B4-BE49-F238E27FC236}">
                <a16:creationId xmlns:a16="http://schemas.microsoft.com/office/drawing/2014/main" id="{0D11A2C8-0055-7260-4EDD-9C5FBDA91029}"/>
              </a:ext>
            </a:extLst>
          </p:cNvPr>
          <p:cNvPicPr>
            <a:picLocks noChangeAspect="1"/>
          </p:cNvPicPr>
          <p:nvPr/>
        </p:nvPicPr>
        <p:blipFill>
          <a:blip r:embed="rId13">
            <a:extLst>
              <a:ext uri="{837473B0-CC2E-450A-ABE3-18F120FF3D39}">
                <a1611:picAttrSrcUrl xmlns:a1611="http://schemas.microsoft.com/office/drawing/2016/11/main" r:id="rId14"/>
              </a:ext>
            </a:extLst>
          </a:blip>
          <a:stretch>
            <a:fillRect/>
          </a:stretch>
        </p:blipFill>
        <p:spPr>
          <a:xfrm>
            <a:off x="-40474" y="1582711"/>
            <a:ext cx="2298850" cy="2298850"/>
          </a:xfrm>
          <a:prstGeom prst="rect">
            <a:avLst/>
          </a:prstGeom>
        </p:spPr>
      </p:pic>
      <p:sp>
        <p:nvSpPr>
          <p:cNvPr id="48" name="TextBox 47">
            <a:extLst>
              <a:ext uri="{FF2B5EF4-FFF2-40B4-BE49-F238E27FC236}">
                <a16:creationId xmlns:a16="http://schemas.microsoft.com/office/drawing/2014/main" id="{05DD4C34-15CD-D621-D776-12A2C9159168}"/>
              </a:ext>
            </a:extLst>
          </p:cNvPr>
          <p:cNvSpPr txBox="1"/>
          <p:nvPr/>
        </p:nvSpPr>
        <p:spPr>
          <a:xfrm>
            <a:off x="839221" y="4045822"/>
            <a:ext cx="785206" cy="369332"/>
          </a:xfrm>
          <a:prstGeom prst="rect">
            <a:avLst/>
          </a:prstGeom>
          <a:solidFill>
            <a:schemeClr val="tx2"/>
          </a:solidFill>
          <a:ln>
            <a:solidFill>
              <a:schemeClr val="bg1"/>
            </a:solidFill>
          </a:ln>
        </p:spPr>
        <p:txBody>
          <a:bodyPr wrap="square" rtlCol="0">
            <a:spAutoFit/>
          </a:bodyPr>
          <a:lstStyle/>
          <a:p>
            <a:pPr algn="ctr"/>
            <a:r>
              <a:rPr lang="en-SG" sz="1800" b="1" dirty="0"/>
              <a:t>User</a:t>
            </a:r>
          </a:p>
        </p:txBody>
      </p:sp>
      <p:grpSp>
        <p:nvGrpSpPr>
          <p:cNvPr id="2" name="Group 1">
            <a:extLst>
              <a:ext uri="{FF2B5EF4-FFF2-40B4-BE49-F238E27FC236}">
                <a16:creationId xmlns:a16="http://schemas.microsoft.com/office/drawing/2014/main" id="{A516F9FE-CF77-DB2C-FD67-DF5D6CA3AFF0}"/>
              </a:ext>
            </a:extLst>
          </p:cNvPr>
          <p:cNvGrpSpPr/>
          <p:nvPr/>
        </p:nvGrpSpPr>
        <p:grpSpPr>
          <a:xfrm>
            <a:off x="3159686" y="3286275"/>
            <a:ext cx="472156" cy="569561"/>
            <a:chOff x="-2244015" y="5454135"/>
            <a:chExt cx="506906" cy="699639"/>
          </a:xfrm>
        </p:grpSpPr>
        <p:sp>
          <p:nvSpPr>
            <p:cNvPr id="23" name="TextBox 22">
              <a:extLst>
                <a:ext uri="{FF2B5EF4-FFF2-40B4-BE49-F238E27FC236}">
                  <a16:creationId xmlns:a16="http://schemas.microsoft.com/office/drawing/2014/main" id="{3EB99759-F5D9-B7CB-6C63-C99E7B60AE56}"/>
                </a:ext>
              </a:extLst>
            </p:cNvPr>
            <p:cNvSpPr txBox="1"/>
            <p:nvPr/>
          </p:nvSpPr>
          <p:spPr>
            <a:xfrm>
              <a:off x="-2244015" y="5454135"/>
              <a:ext cx="506906" cy="245744"/>
            </a:xfrm>
            <a:prstGeom prst="rect">
              <a:avLst/>
            </a:prstGeom>
            <a:noFill/>
            <a:ln>
              <a:noFill/>
            </a:ln>
          </p:spPr>
          <p:txBody>
            <a:bodyPr wrap="square" rtlCol="0">
              <a:spAutoFit/>
            </a:bodyPr>
            <a:lstStyle/>
            <a:p>
              <a:pPr algn="ctr"/>
              <a:r>
                <a:rPr lang="en-SG" sz="700" b="1" dirty="0"/>
                <a:t>CP</a:t>
              </a:r>
              <a:endParaRPr lang="en-SG" sz="500" b="1" dirty="0"/>
            </a:p>
          </p:txBody>
        </p:sp>
        <p:pic>
          <p:nvPicPr>
            <p:cNvPr id="24" name="Picture 23" descr="Shape&#10;&#10;Description automatically generated">
              <a:extLst>
                <a:ext uri="{FF2B5EF4-FFF2-40B4-BE49-F238E27FC236}">
                  <a16:creationId xmlns:a16="http://schemas.microsoft.com/office/drawing/2014/main" id="{447FC9BE-51D1-8185-311F-8FB30643A2B2}"/>
                </a:ext>
              </a:extLst>
            </p:cNvPr>
            <p:cNvPicPr>
              <a:picLocks noChangeAspect="1"/>
            </p:cNvPicPr>
            <p:nvPr/>
          </p:nvPicPr>
          <p:blipFill>
            <a:blip r:embed="rId7">
              <a:alphaModFix amt="35000"/>
              <a:extLst>
                <a:ext uri="{837473B0-CC2E-450A-ABE3-18F120FF3D39}">
                  <a1611:picAttrSrcUrl xmlns:a1611="http://schemas.microsoft.com/office/drawing/2016/11/main" r:id="rId8"/>
                </a:ext>
              </a:extLst>
            </a:blip>
            <a:stretch>
              <a:fillRect/>
            </a:stretch>
          </p:blipFill>
          <p:spPr>
            <a:xfrm>
              <a:off x="-2244015" y="5644581"/>
              <a:ext cx="506906" cy="509193"/>
            </a:xfrm>
            <a:prstGeom prst="rect">
              <a:avLst/>
            </a:prstGeom>
          </p:spPr>
        </p:pic>
      </p:grpSp>
      <p:pic>
        <p:nvPicPr>
          <p:cNvPr id="25" name="Picture 24" descr="Shape&#10;&#10;Description automatically generated">
            <a:extLst>
              <a:ext uri="{FF2B5EF4-FFF2-40B4-BE49-F238E27FC236}">
                <a16:creationId xmlns:a16="http://schemas.microsoft.com/office/drawing/2014/main" id="{83B2972F-F5F7-DA5A-C8A3-F04710E79482}"/>
              </a:ext>
            </a:extLst>
          </p:cNvPr>
          <p:cNvPicPr>
            <a:picLocks noChangeAspect="1"/>
          </p:cNvPicPr>
          <p:nvPr/>
        </p:nvPicPr>
        <p:blipFill>
          <a:blip r:embed="rId7">
            <a:alphaModFix amt="35000"/>
            <a:extLst>
              <a:ext uri="{837473B0-CC2E-450A-ABE3-18F120FF3D39}">
                <a1611:picAttrSrcUrl xmlns:a1611="http://schemas.microsoft.com/office/drawing/2016/11/main" r:id="rId8"/>
              </a:ext>
            </a:extLst>
          </a:blip>
          <a:stretch>
            <a:fillRect/>
          </a:stretch>
        </p:blipFill>
        <p:spPr>
          <a:xfrm>
            <a:off x="5295468" y="3407142"/>
            <a:ext cx="463985" cy="434887"/>
          </a:xfrm>
          <a:prstGeom prst="rect">
            <a:avLst/>
          </a:prstGeom>
        </p:spPr>
      </p:pic>
      <p:pic>
        <p:nvPicPr>
          <p:cNvPr id="26" name="Picture 25" descr="Shape&#10;&#10;Description automatically generated">
            <a:extLst>
              <a:ext uri="{FF2B5EF4-FFF2-40B4-BE49-F238E27FC236}">
                <a16:creationId xmlns:a16="http://schemas.microsoft.com/office/drawing/2014/main" id="{C49E17A3-BBB2-C0CD-99EF-D815BB7362D3}"/>
              </a:ext>
            </a:extLst>
          </p:cNvPr>
          <p:cNvPicPr>
            <a:picLocks noChangeAspect="1"/>
          </p:cNvPicPr>
          <p:nvPr/>
        </p:nvPicPr>
        <p:blipFill>
          <a:blip r:embed="rId7">
            <a:alphaModFix amt="35000"/>
            <a:extLst>
              <a:ext uri="{837473B0-CC2E-450A-ABE3-18F120FF3D39}">
                <a1611:picAttrSrcUrl xmlns:a1611="http://schemas.microsoft.com/office/drawing/2016/11/main" r:id="rId8"/>
              </a:ext>
            </a:extLst>
          </a:blip>
          <a:stretch>
            <a:fillRect/>
          </a:stretch>
        </p:blipFill>
        <p:spPr>
          <a:xfrm>
            <a:off x="7398902" y="3305064"/>
            <a:ext cx="463985" cy="448149"/>
          </a:xfrm>
          <a:prstGeom prst="rect">
            <a:avLst/>
          </a:prstGeom>
        </p:spPr>
      </p:pic>
      <p:sp>
        <p:nvSpPr>
          <p:cNvPr id="31" name="TextBox 30">
            <a:extLst>
              <a:ext uri="{FF2B5EF4-FFF2-40B4-BE49-F238E27FC236}">
                <a16:creationId xmlns:a16="http://schemas.microsoft.com/office/drawing/2014/main" id="{41D68454-697E-6F36-F622-7130D01F20ED}"/>
              </a:ext>
            </a:extLst>
          </p:cNvPr>
          <p:cNvSpPr txBox="1"/>
          <p:nvPr/>
        </p:nvSpPr>
        <p:spPr>
          <a:xfrm>
            <a:off x="5269311" y="3246609"/>
            <a:ext cx="472156" cy="200055"/>
          </a:xfrm>
          <a:prstGeom prst="rect">
            <a:avLst/>
          </a:prstGeom>
          <a:noFill/>
          <a:ln>
            <a:noFill/>
          </a:ln>
        </p:spPr>
        <p:txBody>
          <a:bodyPr wrap="square" rtlCol="0">
            <a:spAutoFit/>
          </a:bodyPr>
          <a:lstStyle/>
          <a:p>
            <a:pPr algn="ctr"/>
            <a:r>
              <a:rPr lang="en-SG" sz="700" b="1" dirty="0"/>
              <a:t>CP</a:t>
            </a:r>
            <a:endParaRPr lang="en-SG" sz="500" b="1" dirty="0"/>
          </a:p>
        </p:txBody>
      </p:sp>
      <p:sp>
        <p:nvSpPr>
          <p:cNvPr id="34" name="TextBox 33">
            <a:extLst>
              <a:ext uri="{FF2B5EF4-FFF2-40B4-BE49-F238E27FC236}">
                <a16:creationId xmlns:a16="http://schemas.microsoft.com/office/drawing/2014/main" id="{957F1B50-EF36-B079-FC07-08ECA8482E25}"/>
              </a:ext>
            </a:extLst>
          </p:cNvPr>
          <p:cNvSpPr txBox="1"/>
          <p:nvPr/>
        </p:nvSpPr>
        <p:spPr>
          <a:xfrm>
            <a:off x="7392059" y="3166102"/>
            <a:ext cx="465717" cy="200055"/>
          </a:xfrm>
          <a:prstGeom prst="rect">
            <a:avLst/>
          </a:prstGeom>
          <a:noFill/>
          <a:ln>
            <a:noFill/>
          </a:ln>
        </p:spPr>
        <p:txBody>
          <a:bodyPr wrap="square" rtlCol="0">
            <a:spAutoFit/>
          </a:bodyPr>
          <a:lstStyle/>
          <a:p>
            <a:pPr algn="ctr"/>
            <a:r>
              <a:rPr lang="en-SG" sz="700" b="1" dirty="0"/>
              <a:t>CP</a:t>
            </a:r>
            <a:endParaRPr lang="en-SG" sz="500" b="1" dirty="0"/>
          </a:p>
        </p:txBody>
      </p:sp>
      <p:pic>
        <p:nvPicPr>
          <p:cNvPr id="36" name="Picture 35" descr="A picture containing box, dark&#10;&#10;Description automatically generated">
            <a:extLst>
              <a:ext uri="{FF2B5EF4-FFF2-40B4-BE49-F238E27FC236}">
                <a16:creationId xmlns:a16="http://schemas.microsoft.com/office/drawing/2014/main" id="{C394C053-5743-4E75-BEA1-BE4760FFF11A}"/>
              </a:ext>
            </a:extLst>
          </p:cNvPr>
          <p:cNvPicPr>
            <a:picLocks noChangeAspect="1"/>
          </p:cNvPicPr>
          <p:nvPr/>
        </p:nvPicPr>
        <p:blipFill>
          <a:blip r:embed="rId9">
            <a:alphaModFix amt="35000"/>
            <a:extLst>
              <a:ext uri="{837473B0-CC2E-450A-ABE3-18F120FF3D39}">
                <a1611:picAttrSrcUrl xmlns:a1611="http://schemas.microsoft.com/office/drawing/2016/11/main" r:id="rId10"/>
              </a:ext>
            </a:extLst>
          </a:blip>
          <a:stretch>
            <a:fillRect/>
          </a:stretch>
        </p:blipFill>
        <p:spPr>
          <a:xfrm>
            <a:off x="3763700" y="3336372"/>
            <a:ext cx="615888" cy="633501"/>
          </a:xfrm>
          <a:prstGeom prst="rect">
            <a:avLst/>
          </a:prstGeom>
        </p:spPr>
      </p:pic>
      <p:pic>
        <p:nvPicPr>
          <p:cNvPr id="38" name="Picture 37" descr="A picture containing box, dark&#10;&#10;Description automatically generated">
            <a:extLst>
              <a:ext uri="{FF2B5EF4-FFF2-40B4-BE49-F238E27FC236}">
                <a16:creationId xmlns:a16="http://schemas.microsoft.com/office/drawing/2014/main" id="{6BF06415-8BD6-054C-32F7-B52D8CC359E0}"/>
              </a:ext>
            </a:extLst>
          </p:cNvPr>
          <p:cNvPicPr>
            <a:picLocks noChangeAspect="1"/>
          </p:cNvPicPr>
          <p:nvPr/>
        </p:nvPicPr>
        <p:blipFill>
          <a:blip r:embed="rId9">
            <a:alphaModFix amt="35000"/>
            <a:extLst>
              <a:ext uri="{837473B0-CC2E-450A-ABE3-18F120FF3D39}">
                <a1611:picAttrSrcUrl xmlns:a1611="http://schemas.microsoft.com/office/drawing/2016/11/main" r:id="rId10"/>
              </a:ext>
            </a:extLst>
          </a:blip>
          <a:stretch>
            <a:fillRect/>
          </a:stretch>
        </p:blipFill>
        <p:spPr>
          <a:xfrm>
            <a:off x="5889526" y="3316705"/>
            <a:ext cx="615877" cy="632351"/>
          </a:xfrm>
          <a:prstGeom prst="rect">
            <a:avLst/>
          </a:prstGeom>
        </p:spPr>
      </p:pic>
      <p:pic>
        <p:nvPicPr>
          <p:cNvPr id="41" name="Picture 40" descr="A picture containing box, dark&#10;&#10;Description automatically generated">
            <a:extLst>
              <a:ext uri="{FF2B5EF4-FFF2-40B4-BE49-F238E27FC236}">
                <a16:creationId xmlns:a16="http://schemas.microsoft.com/office/drawing/2014/main" id="{C6CDBC82-D107-862E-D5E6-B26E0954ED31}"/>
              </a:ext>
            </a:extLst>
          </p:cNvPr>
          <p:cNvPicPr>
            <a:picLocks noChangeAspect="1"/>
          </p:cNvPicPr>
          <p:nvPr/>
        </p:nvPicPr>
        <p:blipFill>
          <a:blip r:embed="rId9">
            <a:alphaModFix amt="35000"/>
            <a:extLst>
              <a:ext uri="{837473B0-CC2E-450A-ABE3-18F120FF3D39}">
                <a1611:picAttrSrcUrl xmlns:a1611="http://schemas.microsoft.com/office/drawing/2016/11/main" r:id="rId10"/>
              </a:ext>
            </a:extLst>
          </a:blip>
          <a:stretch>
            <a:fillRect/>
          </a:stretch>
        </p:blipFill>
        <p:spPr>
          <a:xfrm>
            <a:off x="7990605" y="3229398"/>
            <a:ext cx="615877" cy="632351"/>
          </a:xfrm>
          <a:prstGeom prst="rect">
            <a:avLst/>
          </a:prstGeom>
        </p:spPr>
      </p:pic>
      <p:sp>
        <p:nvSpPr>
          <p:cNvPr id="42" name="TextBox 41">
            <a:extLst>
              <a:ext uri="{FF2B5EF4-FFF2-40B4-BE49-F238E27FC236}">
                <a16:creationId xmlns:a16="http://schemas.microsoft.com/office/drawing/2014/main" id="{50838F1C-4C29-1653-4AD6-285E416494EC}"/>
              </a:ext>
            </a:extLst>
          </p:cNvPr>
          <p:cNvSpPr txBox="1"/>
          <p:nvPr/>
        </p:nvSpPr>
        <p:spPr>
          <a:xfrm>
            <a:off x="5964178" y="3204647"/>
            <a:ext cx="472156" cy="215444"/>
          </a:xfrm>
          <a:prstGeom prst="rect">
            <a:avLst/>
          </a:prstGeom>
          <a:noFill/>
          <a:ln>
            <a:noFill/>
          </a:ln>
        </p:spPr>
        <p:txBody>
          <a:bodyPr wrap="square" rtlCol="0">
            <a:spAutoFit/>
          </a:bodyPr>
          <a:lstStyle/>
          <a:p>
            <a:pPr algn="ctr"/>
            <a:r>
              <a:rPr lang="en-SG" sz="800" b="1" dirty="0"/>
              <a:t>Node</a:t>
            </a:r>
            <a:endParaRPr lang="en-SG" sz="500" b="1" dirty="0"/>
          </a:p>
        </p:txBody>
      </p:sp>
      <p:sp>
        <p:nvSpPr>
          <p:cNvPr id="43" name="TextBox 42">
            <a:extLst>
              <a:ext uri="{FF2B5EF4-FFF2-40B4-BE49-F238E27FC236}">
                <a16:creationId xmlns:a16="http://schemas.microsoft.com/office/drawing/2014/main" id="{5665F181-380B-EBFE-187F-AF2AD420EC60}"/>
              </a:ext>
            </a:extLst>
          </p:cNvPr>
          <p:cNvSpPr txBox="1"/>
          <p:nvPr/>
        </p:nvSpPr>
        <p:spPr>
          <a:xfrm>
            <a:off x="3835566" y="3229699"/>
            <a:ext cx="472156" cy="215444"/>
          </a:xfrm>
          <a:prstGeom prst="rect">
            <a:avLst/>
          </a:prstGeom>
          <a:noFill/>
          <a:ln>
            <a:noFill/>
          </a:ln>
        </p:spPr>
        <p:txBody>
          <a:bodyPr wrap="square" rtlCol="0">
            <a:spAutoFit/>
          </a:bodyPr>
          <a:lstStyle/>
          <a:p>
            <a:pPr algn="ctr"/>
            <a:r>
              <a:rPr lang="en-SG" sz="800" b="1" dirty="0"/>
              <a:t>Node</a:t>
            </a:r>
            <a:endParaRPr lang="en-SG" sz="500" b="1" dirty="0"/>
          </a:p>
        </p:txBody>
      </p:sp>
      <p:sp>
        <p:nvSpPr>
          <p:cNvPr id="45" name="TextBox 44">
            <a:extLst>
              <a:ext uri="{FF2B5EF4-FFF2-40B4-BE49-F238E27FC236}">
                <a16:creationId xmlns:a16="http://schemas.microsoft.com/office/drawing/2014/main" id="{90423E17-1B12-03AF-E84F-617EB7379E92}"/>
              </a:ext>
            </a:extLst>
          </p:cNvPr>
          <p:cNvSpPr txBox="1"/>
          <p:nvPr/>
        </p:nvSpPr>
        <p:spPr>
          <a:xfrm>
            <a:off x="8087517" y="3127862"/>
            <a:ext cx="472156" cy="215444"/>
          </a:xfrm>
          <a:prstGeom prst="rect">
            <a:avLst/>
          </a:prstGeom>
          <a:noFill/>
          <a:ln>
            <a:noFill/>
          </a:ln>
        </p:spPr>
        <p:txBody>
          <a:bodyPr wrap="square" rtlCol="0">
            <a:spAutoFit/>
          </a:bodyPr>
          <a:lstStyle/>
          <a:p>
            <a:pPr algn="ctr"/>
            <a:r>
              <a:rPr lang="en-SG" sz="800" b="1" dirty="0"/>
              <a:t>Node</a:t>
            </a:r>
            <a:endParaRPr lang="en-SG" sz="500" b="1" dirty="0"/>
          </a:p>
        </p:txBody>
      </p:sp>
      <p:sp>
        <p:nvSpPr>
          <p:cNvPr id="49" name="Rectangle: Rounded Corners 48">
            <a:extLst>
              <a:ext uri="{FF2B5EF4-FFF2-40B4-BE49-F238E27FC236}">
                <a16:creationId xmlns:a16="http://schemas.microsoft.com/office/drawing/2014/main" id="{B4209041-C451-A044-CB94-300BE7B7B304}"/>
              </a:ext>
            </a:extLst>
          </p:cNvPr>
          <p:cNvSpPr/>
          <p:nvPr/>
        </p:nvSpPr>
        <p:spPr>
          <a:xfrm>
            <a:off x="3887596" y="3561203"/>
            <a:ext cx="374736" cy="143353"/>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700" dirty="0"/>
              <a:t>Pod</a:t>
            </a:r>
            <a:endParaRPr lang="en-SG" sz="1100" dirty="0"/>
          </a:p>
        </p:txBody>
      </p:sp>
      <p:sp>
        <p:nvSpPr>
          <p:cNvPr id="47" name="Rectangle 46">
            <a:extLst>
              <a:ext uri="{FF2B5EF4-FFF2-40B4-BE49-F238E27FC236}">
                <a16:creationId xmlns:a16="http://schemas.microsoft.com/office/drawing/2014/main" id="{87FB33D8-D6CD-92B7-6820-CD16BDECD86A}"/>
              </a:ext>
            </a:extLst>
          </p:cNvPr>
          <p:cNvSpPr/>
          <p:nvPr/>
        </p:nvSpPr>
        <p:spPr>
          <a:xfrm>
            <a:off x="228600" y="359229"/>
            <a:ext cx="3976420" cy="4204906"/>
          </a:xfrm>
          <a:prstGeom prst="rect">
            <a:avLst/>
          </a:prstGeom>
          <a:noFill/>
          <a:ln w="5715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Rectangle: Rounded Corners 49">
            <a:extLst>
              <a:ext uri="{FF2B5EF4-FFF2-40B4-BE49-F238E27FC236}">
                <a16:creationId xmlns:a16="http://schemas.microsoft.com/office/drawing/2014/main" id="{92C203DB-D9D1-1E3B-A61F-BEB6B36C83EE}"/>
              </a:ext>
            </a:extLst>
          </p:cNvPr>
          <p:cNvSpPr/>
          <p:nvPr/>
        </p:nvSpPr>
        <p:spPr>
          <a:xfrm>
            <a:off x="6024281" y="3559236"/>
            <a:ext cx="374736" cy="143353"/>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700" dirty="0"/>
              <a:t>Pod</a:t>
            </a:r>
            <a:endParaRPr lang="en-SG" sz="1100" dirty="0"/>
          </a:p>
        </p:txBody>
      </p:sp>
      <p:sp>
        <p:nvSpPr>
          <p:cNvPr id="51" name="Rectangle: Rounded Corners 50">
            <a:extLst>
              <a:ext uri="{FF2B5EF4-FFF2-40B4-BE49-F238E27FC236}">
                <a16:creationId xmlns:a16="http://schemas.microsoft.com/office/drawing/2014/main" id="{006B8251-D45C-C394-D0C6-B7E10F7EC9B6}"/>
              </a:ext>
            </a:extLst>
          </p:cNvPr>
          <p:cNvSpPr/>
          <p:nvPr/>
        </p:nvSpPr>
        <p:spPr>
          <a:xfrm>
            <a:off x="8130665" y="3457461"/>
            <a:ext cx="374736" cy="143353"/>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700" dirty="0"/>
              <a:t>Pod</a:t>
            </a:r>
            <a:endParaRPr lang="en-SG" sz="1100" dirty="0"/>
          </a:p>
        </p:txBody>
      </p:sp>
      <p:sp>
        <p:nvSpPr>
          <p:cNvPr id="52" name="Star: 24 Points 51">
            <a:extLst>
              <a:ext uri="{FF2B5EF4-FFF2-40B4-BE49-F238E27FC236}">
                <a16:creationId xmlns:a16="http://schemas.microsoft.com/office/drawing/2014/main" id="{2B174198-765A-16F1-7B8D-FD46A0F83C71}"/>
              </a:ext>
            </a:extLst>
          </p:cNvPr>
          <p:cNvSpPr/>
          <p:nvPr/>
        </p:nvSpPr>
        <p:spPr>
          <a:xfrm rot="20364774">
            <a:off x="3868914" y="1393125"/>
            <a:ext cx="4847989" cy="2137113"/>
          </a:xfrm>
          <a:prstGeom prst="star2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dirty="0">
                <a:solidFill>
                  <a:schemeClr val="tx1"/>
                </a:solidFill>
              </a:rPr>
              <a:t>The Management Cluster is a </a:t>
            </a:r>
            <a:r>
              <a:rPr lang="en-SG" sz="1600" b="1" dirty="0">
                <a:solidFill>
                  <a:schemeClr val="tx1"/>
                </a:solidFill>
              </a:rPr>
              <a:t>Central Management Location!</a:t>
            </a:r>
          </a:p>
        </p:txBody>
      </p:sp>
    </p:spTree>
    <p:extLst>
      <p:ext uri="{BB962C8B-B14F-4D97-AF65-F5344CB8AC3E}">
        <p14:creationId xmlns:p14="http://schemas.microsoft.com/office/powerpoint/2010/main" val="269537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7"/>
                                        </p:tgtEl>
                                      </p:cBhvr>
                                    </p:animEffect>
                                    <p:set>
                                      <p:cBhvr>
                                        <p:cTn id="7" dur="1" fill="hold">
                                          <p:stCondLst>
                                            <p:cond delay="499"/>
                                          </p:stCondLst>
                                        </p:cTn>
                                        <p:tgtEl>
                                          <p:spTgt spid="4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1000"/>
                                        <p:tgtEl>
                                          <p:spTgt spid="52"/>
                                        </p:tgtEl>
                                      </p:cBhvr>
                                    </p:animEffect>
                                    <p:anim calcmode="lin" valueType="num">
                                      <p:cBhvr>
                                        <p:cTn id="13" dur="1000" fill="hold"/>
                                        <p:tgtEl>
                                          <p:spTgt spid="52"/>
                                        </p:tgtEl>
                                        <p:attrNameLst>
                                          <p:attrName>ppt_x</p:attrName>
                                        </p:attrNameLst>
                                      </p:cBhvr>
                                      <p:tavLst>
                                        <p:tav tm="0">
                                          <p:val>
                                            <p:strVal val="#ppt_x"/>
                                          </p:val>
                                        </p:tav>
                                        <p:tav tm="100000">
                                          <p:val>
                                            <p:strVal val="#ppt_x"/>
                                          </p:val>
                                        </p:tav>
                                      </p:tavLst>
                                    </p:anim>
                                    <p:anim calcmode="lin" valueType="num">
                                      <p:cBhvr>
                                        <p:cTn id="14"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6"/>
          <p:cNvSpPr txBox="1">
            <a:spLocks noGrp="1"/>
          </p:cNvSpPr>
          <p:nvPr>
            <p:ph type="ctrTitle"/>
          </p:nvPr>
        </p:nvSpPr>
        <p:spPr>
          <a:xfrm>
            <a:off x="921200" y="1280606"/>
            <a:ext cx="72057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dirty="0">
                <a:solidFill>
                  <a:schemeClr val="accent3"/>
                </a:solidFill>
              </a:rPr>
              <a:t>5</a:t>
            </a:r>
            <a:br>
              <a:rPr lang="en" dirty="0"/>
            </a:br>
            <a:r>
              <a:rPr lang="en" dirty="0"/>
              <a:t> </a:t>
            </a:r>
            <a:r>
              <a:rPr lang="en" sz="4800" dirty="0"/>
              <a:t>DEMONSTRATION</a:t>
            </a:r>
            <a:endParaRPr dirty="0"/>
          </a:p>
        </p:txBody>
      </p:sp>
      <p:sp>
        <p:nvSpPr>
          <p:cNvPr id="353" name="Google Shape;353;p36"/>
          <p:cNvSpPr txBox="1">
            <a:spLocks noGrp="1"/>
          </p:cNvSpPr>
          <p:nvPr>
            <p:ph type="subTitle" idx="1"/>
          </p:nvPr>
        </p:nvSpPr>
        <p:spPr>
          <a:xfrm>
            <a:off x="4698564" y="3108819"/>
            <a:ext cx="35424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Let’s go over an example to see how all these work in practice</a:t>
            </a:r>
            <a:endParaRPr dirty="0"/>
          </a:p>
        </p:txBody>
      </p:sp>
      <p:sp>
        <p:nvSpPr>
          <p:cNvPr id="354" name="Google Shape;354;p3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pic>
        <p:nvPicPr>
          <p:cNvPr id="6" name="Graphic 5" descr="Sign language outline">
            <a:extLst>
              <a:ext uri="{FF2B5EF4-FFF2-40B4-BE49-F238E27FC236}">
                <a16:creationId xmlns:a16="http://schemas.microsoft.com/office/drawing/2014/main" id="{7C36990F-B5F6-3441-AD51-1C36E3EBB2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6671" y="1860506"/>
            <a:ext cx="1263588" cy="1263588"/>
          </a:xfrm>
          <a:prstGeom prst="rect">
            <a:avLst/>
          </a:prstGeom>
        </p:spPr>
      </p:pic>
    </p:spTree>
    <p:extLst>
      <p:ext uri="{BB962C8B-B14F-4D97-AF65-F5344CB8AC3E}">
        <p14:creationId xmlns:p14="http://schemas.microsoft.com/office/powerpoint/2010/main" val="28093048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CBDA2BF-DB22-E1DA-D434-9D2D7CBA8E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
        <p:nvSpPr>
          <p:cNvPr id="5" name="TextBox 4">
            <a:extLst>
              <a:ext uri="{FF2B5EF4-FFF2-40B4-BE49-F238E27FC236}">
                <a16:creationId xmlns:a16="http://schemas.microsoft.com/office/drawing/2014/main" id="{C86C7576-6CB2-081B-3943-E0D825630E79}"/>
              </a:ext>
            </a:extLst>
          </p:cNvPr>
          <p:cNvSpPr txBox="1"/>
          <p:nvPr/>
        </p:nvSpPr>
        <p:spPr>
          <a:xfrm>
            <a:off x="587829" y="391102"/>
            <a:ext cx="2555422" cy="523220"/>
          </a:xfrm>
          <a:prstGeom prst="rect">
            <a:avLst/>
          </a:prstGeom>
          <a:noFill/>
        </p:spPr>
        <p:txBody>
          <a:bodyPr wrap="square" rtlCol="0">
            <a:spAutoFit/>
          </a:bodyPr>
          <a:lstStyle/>
          <a:p>
            <a:r>
              <a:rPr lang="en-SG" sz="2800" b="1" u="sng" dirty="0">
                <a:solidFill>
                  <a:schemeClr val="bg1"/>
                </a:solidFill>
              </a:rPr>
              <a:t>SCENARIO</a:t>
            </a:r>
            <a:endParaRPr lang="en-SG" b="1" u="sng" dirty="0">
              <a:solidFill>
                <a:schemeClr val="bg1"/>
              </a:solidFill>
            </a:endParaRPr>
          </a:p>
        </p:txBody>
      </p:sp>
      <p:sp>
        <p:nvSpPr>
          <p:cNvPr id="8" name="TextBox 7">
            <a:extLst>
              <a:ext uri="{FF2B5EF4-FFF2-40B4-BE49-F238E27FC236}">
                <a16:creationId xmlns:a16="http://schemas.microsoft.com/office/drawing/2014/main" id="{363CB7B5-717E-98E6-ADAB-22A73E1AA805}"/>
              </a:ext>
            </a:extLst>
          </p:cNvPr>
          <p:cNvSpPr txBox="1"/>
          <p:nvPr/>
        </p:nvSpPr>
        <p:spPr>
          <a:xfrm>
            <a:off x="587829" y="1240973"/>
            <a:ext cx="6637564" cy="830997"/>
          </a:xfrm>
          <a:prstGeom prst="rect">
            <a:avLst/>
          </a:prstGeom>
          <a:noFill/>
        </p:spPr>
        <p:txBody>
          <a:bodyPr wrap="square" rtlCol="0">
            <a:spAutoFit/>
          </a:bodyPr>
          <a:lstStyle/>
          <a:p>
            <a:pPr marL="285750" indent="-285750">
              <a:buFont typeface="Wingdings" panose="05000000000000000000" pitchFamily="2" charset="2"/>
              <a:buChar char="Ø"/>
            </a:pPr>
            <a:r>
              <a:rPr lang="en-SG" sz="2400" dirty="0">
                <a:solidFill>
                  <a:schemeClr val="bg1"/>
                </a:solidFill>
              </a:rPr>
              <a:t>We intend to </a:t>
            </a:r>
            <a:r>
              <a:rPr lang="en-SG" sz="2400" b="1" dirty="0">
                <a:solidFill>
                  <a:srgbClr val="FFFF00"/>
                </a:solidFill>
              </a:rPr>
              <a:t>deploy</a:t>
            </a:r>
            <a:r>
              <a:rPr lang="en-SG" sz="2400" b="1" dirty="0">
                <a:solidFill>
                  <a:schemeClr val="bg1"/>
                </a:solidFill>
              </a:rPr>
              <a:t> </a:t>
            </a:r>
            <a:r>
              <a:rPr lang="en-SG" sz="2400" dirty="0">
                <a:solidFill>
                  <a:schemeClr val="bg1"/>
                </a:solidFill>
              </a:rPr>
              <a:t>a web application that has….</a:t>
            </a:r>
            <a:r>
              <a:rPr lang="en-SG" dirty="0">
                <a:solidFill>
                  <a:schemeClr val="bg1"/>
                </a:solidFill>
              </a:rPr>
              <a:t> </a:t>
            </a:r>
          </a:p>
        </p:txBody>
      </p:sp>
      <p:sp>
        <p:nvSpPr>
          <p:cNvPr id="10" name="TextBox 9">
            <a:extLst>
              <a:ext uri="{FF2B5EF4-FFF2-40B4-BE49-F238E27FC236}">
                <a16:creationId xmlns:a16="http://schemas.microsoft.com/office/drawing/2014/main" id="{12D91DFA-F3CD-9D60-6716-367E3E9E4884}"/>
              </a:ext>
            </a:extLst>
          </p:cNvPr>
          <p:cNvSpPr txBox="1"/>
          <p:nvPr/>
        </p:nvSpPr>
        <p:spPr>
          <a:xfrm>
            <a:off x="722540" y="2224155"/>
            <a:ext cx="2286000" cy="461665"/>
          </a:xfrm>
          <a:prstGeom prst="rect">
            <a:avLst/>
          </a:prstGeom>
          <a:noFill/>
        </p:spPr>
        <p:txBody>
          <a:bodyPr wrap="square">
            <a:spAutoFit/>
          </a:bodyPr>
          <a:lstStyle/>
          <a:p>
            <a:pPr marL="342900" indent="-342900">
              <a:buFont typeface="Wingdings" panose="05000000000000000000" pitchFamily="2" charset="2"/>
              <a:buChar char="v"/>
            </a:pPr>
            <a:r>
              <a:rPr lang="en-SG" sz="2400" b="1" dirty="0">
                <a:solidFill>
                  <a:srgbClr val="FFFF00"/>
                </a:solidFill>
              </a:rPr>
              <a:t>UI</a:t>
            </a:r>
            <a:r>
              <a:rPr lang="en-SG" sz="2400" dirty="0">
                <a:solidFill>
                  <a:schemeClr val="bg1"/>
                </a:solidFill>
              </a:rPr>
              <a:t> Module</a:t>
            </a:r>
          </a:p>
        </p:txBody>
      </p:sp>
      <p:sp>
        <p:nvSpPr>
          <p:cNvPr id="11" name="TextBox 10">
            <a:extLst>
              <a:ext uri="{FF2B5EF4-FFF2-40B4-BE49-F238E27FC236}">
                <a16:creationId xmlns:a16="http://schemas.microsoft.com/office/drawing/2014/main" id="{DD92947B-A282-7EF5-62AC-3A1B01EF2283}"/>
              </a:ext>
            </a:extLst>
          </p:cNvPr>
          <p:cNvSpPr txBox="1"/>
          <p:nvPr/>
        </p:nvSpPr>
        <p:spPr>
          <a:xfrm>
            <a:off x="734785" y="3401401"/>
            <a:ext cx="4572000" cy="738664"/>
          </a:xfrm>
          <a:prstGeom prst="rect">
            <a:avLst/>
          </a:prstGeom>
          <a:noFill/>
        </p:spPr>
        <p:txBody>
          <a:bodyPr wrap="square">
            <a:spAutoFit/>
          </a:bodyPr>
          <a:lstStyle/>
          <a:p>
            <a:pPr marL="342900" indent="-342900">
              <a:buFont typeface="Wingdings" panose="05000000000000000000" pitchFamily="2" charset="2"/>
              <a:buChar char="v"/>
            </a:pPr>
            <a:r>
              <a:rPr lang="en-SG" sz="2400" b="1" dirty="0">
                <a:solidFill>
                  <a:srgbClr val="FFFF00"/>
                </a:solidFill>
              </a:rPr>
              <a:t>Model</a:t>
            </a:r>
            <a:r>
              <a:rPr lang="en-SG" sz="2400" dirty="0">
                <a:solidFill>
                  <a:schemeClr val="bg1"/>
                </a:solidFill>
              </a:rPr>
              <a:t> Module </a:t>
            </a:r>
            <a:r>
              <a:rPr lang="en-SG" sz="1800" dirty="0">
                <a:solidFill>
                  <a:schemeClr val="bg1"/>
                </a:solidFill>
              </a:rPr>
              <a:t>(Disinformation Detection)</a:t>
            </a:r>
            <a:endParaRPr lang="en-SG" sz="2400" dirty="0">
              <a:solidFill>
                <a:schemeClr val="bg1"/>
              </a:solidFill>
            </a:endParaRPr>
          </a:p>
        </p:txBody>
      </p:sp>
      <p:sp>
        <p:nvSpPr>
          <p:cNvPr id="13" name="TextBox 12">
            <a:extLst>
              <a:ext uri="{FF2B5EF4-FFF2-40B4-BE49-F238E27FC236}">
                <a16:creationId xmlns:a16="http://schemas.microsoft.com/office/drawing/2014/main" id="{DAE0D065-13FA-719E-2A11-9B038C718F91}"/>
              </a:ext>
            </a:extLst>
          </p:cNvPr>
          <p:cNvSpPr txBox="1"/>
          <p:nvPr/>
        </p:nvSpPr>
        <p:spPr>
          <a:xfrm>
            <a:off x="722540" y="2789187"/>
            <a:ext cx="4572000" cy="461665"/>
          </a:xfrm>
          <a:prstGeom prst="rect">
            <a:avLst/>
          </a:prstGeom>
          <a:noFill/>
        </p:spPr>
        <p:txBody>
          <a:bodyPr wrap="square">
            <a:spAutoFit/>
          </a:bodyPr>
          <a:lstStyle/>
          <a:p>
            <a:pPr marL="342900" indent="-342900">
              <a:buFont typeface="Wingdings" panose="05000000000000000000" pitchFamily="2" charset="2"/>
              <a:buChar char="v"/>
            </a:pPr>
            <a:r>
              <a:rPr lang="en-SG" sz="2400" b="1" dirty="0">
                <a:solidFill>
                  <a:srgbClr val="FFFF00"/>
                </a:solidFill>
              </a:rPr>
              <a:t>Main</a:t>
            </a:r>
            <a:r>
              <a:rPr lang="en-SG" sz="2400" dirty="0">
                <a:solidFill>
                  <a:schemeClr val="bg1"/>
                </a:solidFill>
              </a:rPr>
              <a:t> Module</a:t>
            </a:r>
          </a:p>
        </p:txBody>
      </p:sp>
      <p:sp>
        <p:nvSpPr>
          <p:cNvPr id="14" name="TextBox 13">
            <a:extLst>
              <a:ext uri="{FF2B5EF4-FFF2-40B4-BE49-F238E27FC236}">
                <a16:creationId xmlns:a16="http://schemas.microsoft.com/office/drawing/2014/main" id="{F3FB2F75-D65C-FA92-9717-3634D616B1D1}"/>
              </a:ext>
            </a:extLst>
          </p:cNvPr>
          <p:cNvSpPr txBox="1"/>
          <p:nvPr/>
        </p:nvSpPr>
        <p:spPr>
          <a:xfrm>
            <a:off x="722540" y="4135270"/>
            <a:ext cx="4572000" cy="461665"/>
          </a:xfrm>
          <a:prstGeom prst="rect">
            <a:avLst/>
          </a:prstGeom>
          <a:noFill/>
        </p:spPr>
        <p:txBody>
          <a:bodyPr wrap="square">
            <a:spAutoFit/>
          </a:bodyPr>
          <a:lstStyle/>
          <a:p>
            <a:pPr marL="342900" indent="-342900">
              <a:buFont typeface="Wingdings" panose="05000000000000000000" pitchFamily="2" charset="2"/>
              <a:buChar char="v"/>
            </a:pPr>
            <a:r>
              <a:rPr lang="en-SG" sz="2400" b="1" dirty="0">
                <a:solidFill>
                  <a:srgbClr val="FFFF00"/>
                </a:solidFill>
              </a:rPr>
              <a:t>Database </a:t>
            </a:r>
            <a:r>
              <a:rPr lang="en-SG" sz="2400" dirty="0">
                <a:solidFill>
                  <a:schemeClr val="bg1"/>
                </a:solidFill>
              </a:rPr>
              <a:t>(MongoDB)</a:t>
            </a:r>
          </a:p>
        </p:txBody>
      </p:sp>
    </p:spTree>
    <p:extLst>
      <p:ext uri="{BB962C8B-B14F-4D97-AF65-F5344CB8AC3E}">
        <p14:creationId xmlns:p14="http://schemas.microsoft.com/office/powerpoint/2010/main" val="320295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9942EC3-F1FC-EE09-DD3A-6EADA58CC8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
        <p:nvSpPr>
          <p:cNvPr id="5" name="Rectangle 4">
            <a:extLst>
              <a:ext uri="{FF2B5EF4-FFF2-40B4-BE49-F238E27FC236}">
                <a16:creationId xmlns:a16="http://schemas.microsoft.com/office/drawing/2014/main" id="{D61C2B65-A734-BA64-274B-08949555F36E}"/>
              </a:ext>
            </a:extLst>
          </p:cNvPr>
          <p:cNvSpPr/>
          <p:nvPr/>
        </p:nvSpPr>
        <p:spPr>
          <a:xfrm>
            <a:off x="118922" y="547008"/>
            <a:ext cx="8910779" cy="447403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TextBox 5">
            <a:extLst>
              <a:ext uri="{FF2B5EF4-FFF2-40B4-BE49-F238E27FC236}">
                <a16:creationId xmlns:a16="http://schemas.microsoft.com/office/drawing/2014/main" id="{F8D95FCD-A4C2-317B-AB50-B08EDA097A8B}"/>
              </a:ext>
            </a:extLst>
          </p:cNvPr>
          <p:cNvSpPr txBox="1"/>
          <p:nvPr/>
        </p:nvSpPr>
        <p:spPr>
          <a:xfrm>
            <a:off x="506187" y="122462"/>
            <a:ext cx="3559628" cy="461665"/>
          </a:xfrm>
          <a:prstGeom prst="rect">
            <a:avLst/>
          </a:prstGeom>
          <a:noFill/>
        </p:spPr>
        <p:txBody>
          <a:bodyPr wrap="square" rtlCol="0">
            <a:spAutoFit/>
          </a:bodyPr>
          <a:lstStyle/>
          <a:p>
            <a:r>
              <a:rPr lang="en-SG" sz="2400" b="1" dirty="0"/>
              <a:t>CLUSTER </a:t>
            </a:r>
          </a:p>
        </p:txBody>
      </p:sp>
      <p:sp>
        <p:nvSpPr>
          <p:cNvPr id="7" name="Rectangle 6">
            <a:extLst>
              <a:ext uri="{FF2B5EF4-FFF2-40B4-BE49-F238E27FC236}">
                <a16:creationId xmlns:a16="http://schemas.microsoft.com/office/drawing/2014/main" id="{7EADD0F4-A596-6ABC-BD69-7F60D489C540}"/>
              </a:ext>
            </a:extLst>
          </p:cNvPr>
          <p:cNvSpPr/>
          <p:nvPr/>
        </p:nvSpPr>
        <p:spPr>
          <a:xfrm>
            <a:off x="302078" y="996043"/>
            <a:ext cx="8572501" cy="3869871"/>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0A0091F1-0B9D-246E-11D4-00669D06081D}"/>
              </a:ext>
            </a:extLst>
          </p:cNvPr>
          <p:cNvSpPr txBox="1"/>
          <p:nvPr/>
        </p:nvSpPr>
        <p:spPr>
          <a:xfrm>
            <a:off x="775608" y="624570"/>
            <a:ext cx="2506436" cy="430887"/>
          </a:xfrm>
          <a:prstGeom prst="rect">
            <a:avLst/>
          </a:prstGeom>
          <a:noFill/>
        </p:spPr>
        <p:txBody>
          <a:bodyPr wrap="square" rtlCol="0">
            <a:spAutoFit/>
          </a:bodyPr>
          <a:lstStyle/>
          <a:p>
            <a:r>
              <a:rPr lang="en-SG" sz="2200" b="1" dirty="0"/>
              <a:t>NODE</a:t>
            </a:r>
          </a:p>
        </p:txBody>
      </p:sp>
      <p:sp>
        <p:nvSpPr>
          <p:cNvPr id="9" name="Rectangle 8">
            <a:extLst>
              <a:ext uri="{FF2B5EF4-FFF2-40B4-BE49-F238E27FC236}">
                <a16:creationId xmlns:a16="http://schemas.microsoft.com/office/drawing/2014/main" id="{32F1ED05-1364-D5AC-439B-02C863C69D61}"/>
              </a:ext>
            </a:extLst>
          </p:cNvPr>
          <p:cNvSpPr/>
          <p:nvPr/>
        </p:nvSpPr>
        <p:spPr>
          <a:xfrm>
            <a:off x="413604" y="1419285"/>
            <a:ext cx="1758097" cy="334049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Rectangle 9">
            <a:extLst>
              <a:ext uri="{FF2B5EF4-FFF2-40B4-BE49-F238E27FC236}">
                <a16:creationId xmlns:a16="http://schemas.microsoft.com/office/drawing/2014/main" id="{A6FAFB82-1AB8-1EDF-F28A-183FD3D3E371}"/>
              </a:ext>
            </a:extLst>
          </p:cNvPr>
          <p:cNvSpPr/>
          <p:nvPr/>
        </p:nvSpPr>
        <p:spPr>
          <a:xfrm>
            <a:off x="2481889" y="1419285"/>
            <a:ext cx="1900123" cy="334049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10">
            <a:extLst>
              <a:ext uri="{FF2B5EF4-FFF2-40B4-BE49-F238E27FC236}">
                <a16:creationId xmlns:a16="http://schemas.microsoft.com/office/drawing/2014/main" id="{3C894457-05E2-5956-8AEA-52C0E042B57C}"/>
              </a:ext>
            </a:extLst>
          </p:cNvPr>
          <p:cNvSpPr/>
          <p:nvPr/>
        </p:nvSpPr>
        <p:spPr>
          <a:xfrm>
            <a:off x="4713004" y="1419283"/>
            <a:ext cx="1875575" cy="334049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Rectangle 11">
            <a:extLst>
              <a:ext uri="{FF2B5EF4-FFF2-40B4-BE49-F238E27FC236}">
                <a16:creationId xmlns:a16="http://schemas.microsoft.com/office/drawing/2014/main" id="{9D937921-74B3-F023-5792-A3DD9C2B49B2}"/>
              </a:ext>
            </a:extLst>
          </p:cNvPr>
          <p:cNvSpPr/>
          <p:nvPr/>
        </p:nvSpPr>
        <p:spPr>
          <a:xfrm>
            <a:off x="6936592" y="1419282"/>
            <a:ext cx="1782869" cy="3354967"/>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a:extLst>
              <a:ext uri="{FF2B5EF4-FFF2-40B4-BE49-F238E27FC236}">
                <a16:creationId xmlns:a16="http://schemas.microsoft.com/office/drawing/2014/main" id="{F1996666-06F2-0E67-C505-31119F9331F7}"/>
              </a:ext>
            </a:extLst>
          </p:cNvPr>
          <p:cNvSpPr txBox="1"/>
          <p:nvPr/>
        </p:nvSpPr>
        <p:spPr>
          <a:xfrm>
            <a:off x="413604" y="1095900"/>
            <a:ext cx="2122714" cy="307777"/>
          </a:xfrm>
          <a:prstGeom prst="rect">
            <a:avLst/>
          </a:prstGeom>
          <a:noFill/>
        </p:spPr>
        <p:txBody>
          <a:bodyPr wrap="square" rtlCol="0">
            <a:spAutoFit/>
          </a:bodyPr>
          <a:lstStyle/>
          <a:p>
            <a:r>
              <a:rPr lang="en-SG" b="1" dirty="0"/>
              <a:t>DEPLOYMENT (UI)</a:t>
            </a:r>
          </a:p>
        </p:txBody>
      </p:sp>
      <p:sp>
        <p:nvSpPr>
          <p:cNvPr id="14" name="TextBox 13">
            <a:extLst>
              <a:ext uri="{FF2B5EF4-FFF2-40B4-BE49-F238E27FC236}">
                <a16:creationId xmlns:a16="http://schemas.microsoft.com/office/drawing/2014/main" id="{A56B0484-96C7-37D5-8A5B-8A6667EB0EFB}"/>
              </a:ext>
            </a:extLst>
          </p:cNvPr>
          <p:cNvSpPr txBox="1"/>
          <p:nvPr/>
        </p:nvSpPr>
        <p:spPr>
          <a:xfrm>
            <a:off x="2353588" y="1105999"/>
            <a:ext cx="2506435" cy="307777"/>
          </a:xfrm>
          <a:prstGeom prst="rect">
            <a:avLst/>
          </a:prstGeom>
          <a:noFill/>
        </p:spPr>
        <p:txBody>
          <a:bodyPr wrap="square" rtlCol="0">
            <a:spAutoFit/>
          </a:bodyPr>
          <a:lstStyle/>
          <a:p>
            <a:r>
              <a:rPr lang="en-SG" b="1" dirty="0"/>
              <a:t>DEPLOYMENT (MAIN)</a:t>
            </a:r>
          </a:p>
        </p:txBody>
      </p:sp>
      <p:sp>
        <p:nvSpPr>
          <p:cNvPr id="15" name="TextBox 14">
            <a:extLst>
              <a:ext uri="{FF2B5EF4-FFF2-40B4-BE49-F238E27FC236}">
                <a16:creationId xmlns:a16="http://schemas.microsoft.com/office/drawing/2014/main" id="{21C0C1DB-15C5-88AD-358B-830764A6BB9A}"/>
              </a:ext>
            </a:extLst>
          </p:cNvPr>
          <p:cNvSpPr txBox="1"/>
          <p:nvPr/>
        </p:nvSpPr>
        <p:spPr>
          <a:xfrm>
            <a:off x="4599588" y="1114814"/>
            <a:ext cx="2302777" cy="307777"/>
          </a:xfrm>
          <a:prstGeom prst="rect">
            <a:avLst/>
          </a:prstGeom>
          <a:noFill/>
        </p:spPr>
        <p:txBody>
          <a:bodyPr wrap="square" rtlCol="0">
            <a:spAutoFit/>
          </a:bodyPr>
          <a:lstStyle/>
          <a:p>
            <a:r>
              <a:rPr lang="en-SG" b="1" dirty="0"/>
              <a:t>DEPLOYMENT (MODEL)</a:t>
            </a:r>
          </a:p>
        </p:txBody>
      </p:sp>
      <p:sp>
        <p:nvSpPr>
          <p:cNvPr id="16" name="TextBox 15">
            <a:extLst>
              <a:ext uri="{FF2B5EF4-FFF2-40B4-BE49-F238E27FC236}">
                <a16:creationId xmlns:a16="http://schemas.microsoft.com/office/drawing/2014/main" id="{199181F9-DA13-C4FA-392F-FBA3BBD11CF5}"/>
              </a:ext>
            </a:extLst>
          </p:cNvPr>
          <p:cNvSpPr txBox="1"/>
          <p:nvPr/>
        </p:nvSpPr>
        <p:spPr>
          <a:xfrm>
            <a:off x="6744291" y="1114162"/>
            <a:ext cx="2344912" cy="307777"/>
          </a:xfrm>
          <a:prstGeom prst="rect">
            <a:avLst/>
          </a:prstGeom>
          <a:noFill/>
        </p:spPr>
        <p:txBody>
          <a:bodyPr wrap="square" rtlCol="0">
            <a:spAutoFit/>
          </a:bodyPr>
          <a:lstStyle/>
          <a:p>
            <a:r>
              <a:rPr lang="en-SG" b="1" dirty="0"/>
              <a:t>STATEFULSET (MONGO)</a:t>
            </a:r>
          </a:p>
        </p:txBody>
      </p:sp>
      <p:sp>
        <p:nvSpPr>
          <p:cNvPr id="17" name="Rectangle 16">
            <a:extLst>
              <a:ext uri="{FF2B5EF4-FFF2-40B4-BE49-F238E27FC236}">
                <a16:creationId xmlns:a16="http://schemas.microsoft.com/office/drawing/2014/main" id="{F43162AD-38AE-C8CC-7FD8-E60AF08DEE69}"/>
              </a:ext>
            </a:extLst>
          </p:cNvPr>
          <p:cNvSpPr/>
          <p:nvPr/>
        </p:nvSpPr>
        <p:spPr>
          <a:xfrm>
            <a:off x="595993" y="1804308"/>
            <a:ext cx="1330778" cy="268605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Rectangle 17">
            <a:extLst>
              <a:ext uri="{FF2B5EF4-FFF2-40B4-BE49-F238E27FC236}">
                <a16:creationId xmlns:a16="http://schemas.microsoft.com/office/drawing/2014/main" id="{F81B1E8A-BC09-3326-876A-4DAD3FBA14A1}"/>
              </a:ext>
            </a:extLst>
          </p:cNvPr>
          <p:cNvSpPr/>
          <p:nvPr/>
        </p:nvSpPr>
        <p:spPr>
          <a:xfrm>
            <a:off x="2764025" y="1804308"/>
            <a:ext cx="1330778" cy="268605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FDB8B21F-FD77-920A-68A1-2E01A461E12D}"/>
              </a:ext>
            </a:extLst>
          </p:cNvPr>
          <p:cNvSpPr/>
          <p:nvPr/>
        </p:nvSpPr>
        <p:spPr>
          <a:xfrm>
            <a:off x="4996791" y="1804308"/>
            <a:ext cx="1330778" cy="268605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Rectangle 19">
            <a:extLst>
              <a:ext uri="{FF2B5EF4-FFF2-40B4-BE49-F238E27FC236}">
                <a16:creationId xmlns:a16="http://schemas.microsoft.com/office/drawing/2014/main" id="{B8CA0C4C-947B-806F-9EE2-EE5B62F8042D}"/>
              </a:ext>
            </a:extLst>
          </p:cNvPr>
          <p:cNvSpPr/>
          <p:nvPr/>
        </p:nvSpPr>
        <p:spPr>
          <a:xfrm>
            <a:off x="7183144" y="1800900"/>
            <a:ext cx="1330778" cy="268605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2" name="Picture 21" descr="Shape, rectangle&#10;&#10;Description automatically generated">
            <a:extLst>
              <a:ext uri="{FF2B5EF4-FFF2-40B4-BE49-F238E27FC236}">
                <a16:creationId xmlns:a16="http://schemas.microsoft.com/office/drawing/2014/main" id="{D3C08587-DF41-5545-9154-50047350678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92480" y="2661556"/>
            <a:ext cx="1137803" cy="1137803"/>
          </a:xfrm>
          <a:prstGeom prst="rect">
            <a:avLst/>
          </a:prstGeom>
        </p:spPr>
      </p:pic>
      <p:pic>
        <p:nvPicPr>
          <p:cNvPr id="25" name="Picture 24" descr="Shape, rectangle&#10;&#10;Description automatically generated">
            <a:extLst>
              <a:ext uri="{FF2B5EF4-FFF2-40B4-BE49-F238E27FC236}">
                <a16:creationId xmlns:a16="http://schemas.microsoft.com/office/drawing/2014/main" id="{0151C881-5B53-DEC9-1F61-77C4B976647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884882" y="2687530"/>
            <a:ext cx="1137803" cy="1137803"/>
          </a:xfrm>
          <a:prstGeom prst="rect">
            <a:avLst/>
          </a:prstGeom>
        </p:spPr>
      </p:pic>
      <p:pic>
        <p:nvPicPr>
          <p:cNvPr id="26" name="Picture 25" descr="Shape, rectangle&#10;&#10;Description automatically generated">
            <a:extLst>
              <a:ext uri="{FF2B5EF4-FFF2-40B4-BE49-F238E27FC236}">
                <a16:creationId xmlns:a16="http://schemas.microsoft.com/office/drawing/2014/main" id="{9B916C8A-BBA8-1877-E92B-96C3A63CA39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136583" y="2687530"/>
            <a:ext cx="1137803" cy="1137803"/>
          </a:xfrm>
          <a:prstGeom prst="rect">
            <a:avLst/>
          </a:prstGeom>
        </p:spPr>
      </p:pic>
      <p:pic>
        <p:nvPicPr>
          <p:cNvPr id="27" name="Picture 26" descr="Shape, rectangle&#10;&#10;Description automatically generated">
            <a:extLst>
              <a:ext uri="{FF2B5EF4-FFF2-40B4-BE49-F238E27FC236}">
                <a16:creationId xmlns:a16="http://schemas.microsoft.com/office/drawing/2014/main" id="{6CA971D5-6F05-A956-106F-B947D131185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309225" y="2666315"/>
            <a:ext cx="1137803" cy="1137803"/>
          </a:xfrm>
          <a:prstGeom prst="rect">
            <a:avLst/>
          </a:prstGeom>
        </p:spPr>
      </p:pic>
      <p:sp>
        <p:nvSpPr>
          <p:cNvPr id="28" name="TextBox 27">
            <a:extLst>
              <a:ext uri="{FF2B5EF4-FFF2-40B4-BE49-F238E27FC236}">
                <a16:creationId xmlns:a16="http://schemas.microsoft.com/office/drawing/2014/main" id="{08E101DA-4CF5-4FB3-5816-4E9819A33F94}"/>
              </a:ext>
            </a:extLst>
          </p:cNvPr>
          <p:cNvSpPr txBox="1"/>
          <p:nvPr/>
        </p:nvSpPr>
        <p:spPr>
          <a:xfrm>
            <a:off x="630078" y="1493123"/>
            <a:ext cx="924049" cy="307777"/>
          </a:xfrm>
          <a:prstGeom prst="rect">
            <a:avLst/>
          </a:prstGeom>
          <a:noFill/>
        </p:spPr>
        <p:txBody>
          <a:bodyPr wrap="square" rtlCol="0">
            <a:spAutoFit/>
          </a:bodyPr>
          <a:lstStyle/>
          <a:p>
            <a:r>
              <a:rPr lang="en-SG" b="1" dirty="0"/>
              <a:t>POD</a:t>
            </a:r>
            <a:endParaRPr lang="en-SG" sz="1600" b="1" dirty="0"/>
          </a:p>
        </p:txBody>
      </p:sp>
      <p:sp>
        <p:nvSpPr>
          <p:cNvPr id="29" name="TextBox 28">
            <a:extLst>
              <a:ext uri="{FF2B5EF4-FFF2-40B4-BE49-F238E27FC236}">
                <a16:creationId xmlns:a16="http://schemas.microsoft.com/office/drawing/2014/main" id="{2F487BA6-3044-47B9-4B1D-12549E27D512}"/>
              </a:ext>
            </a:extLst>
          </p:cNvPr>
          <p:cNvSpPr txBox="1"/>
          <p:nvPr/>
        </p:nvSpPr>
        <p:spPr>
          <a:xfrm>
            <a:off x="2713101" y="1513599"/>
            <a:ext cx="924049" cy="307777"/>
          </a:xfrm>
          <a:prstGeom prst="rect">
            <a:avLst/>
          </a:prstGeom>
          <a:noFill/>
        </p:spPr>
        <p:txBody>
          <a:bodyPr wrap="square" rtlCol="0">
            <a:spAutoFit/>
          </a:bodyPr>
          <a:lstStyle/>
          <a:p>
            <a:r>
              <a:rPr lang="en-SG" b="1" dirty="0"/>
              <a:t>POD</a:t>
            </a:r>
            <a:endParaRPr lang="en-SG" sz="1600" b="1" dirty="0"/>
          </a:p>
        </p:txBody>
      </p:sp>
      <p:sp>
        <p:nvSpPr>
          <p:cNvPr id="30" name="TextBox 29">
            <a:extLst>
              <a:ext uri="{FF2B5EF4-FFF2-40B4-BE49-F238E27FC236}">
                <a16:creationId xmlns:a16="http://schemas.microsoft.com/office/drawing/2014/main" id="{13BD12C4-024D-1E9C-1716-E2FA74F3974E}"/>
              </a:ext>
            </a:extLst>
          </p:cNvPr>
          <p:cNvSpPr txBox="1"/>
          <p:nvPr/>
        </p:nvSpPr>
        <p:spPr>
          <a:xfrm>
            <a:off x="4971247" y="1513600"/>
            <a:ext cx="924049" cy="307777"/>
          </a:xfrm>
          <a:prstGeom prst="rect">
            <a:avLst/>
          </a:prstGeom>
          <a:noFill/>
        </p:spPr>
        <p:txBody>
          <a:bodyPr wrap="square" rtlCol="0">
            <a:spAutoFit/>
          </a:bodyPr>
          <a:lstStyle/>
          <a:p>
            <a:r>
              <a:rPr lang="en-SG" b="1" dirty="0"/>
              <a:t>POD</a:t>
            </a:r>
            <a:endParaRPr lang="en-SG" sz="1600" b="1" dirty="0"/>
          </a:p>
        </p:txBody>
      </p:sp>
      <p:sp>
        <p:nvSpPr>
          <p:cNvPr id="31" name="TextBox 30">
            <a:extLst>
              <a:ext uri="{FF2B5EF4-FFF2-40B4-BE49-F238E27FC236}">
                <a16:creationId xmlns:a16="http://schemas.microsoft.com/office/drawing/2014/main" id="{D14D66B6-9800-DE6B-F328-EEFBDBAADDF6}"/>
              </a:ext>
            </a:extLst>
          </p:cNvPr>
          <p:cNvSpPr txBox="1"/>
          <p:nvPr/>
        </p:nvSpPr>
        <p:spPr>
          <a:xfrm>
            <a:off x="7156504" y="1513601"/>
            <a:ext cx="924049" cy="307777"/>
          </a:xfrm>
          <a:prstGeom prst="rect">
            <a:avLst/>
          </a:prstGeom>
          <a:noFill/>
        </p:spPr>
        <p:txBody>
          <a:bodyPr wrap="square" rtlCol="0">
            <a:spAutoFit/>
          </a:bodyPr>
          <a:lstStyle/>
          <a:p>
            <a:r>
              <a:rPr lang="en-SG" b="1" dirty="0"/>
              <a:t>POD</a:t>
            </a:r>
            <a:endParaRPr lang="en-SG" sz="1600" b="1" dirty="0"/>
          </a:p>
        </p:txBody>
      </p:sp>
      <p:pic>
        <p:nvPicPr>
          <p:cNvPr id="35" name="Graphic 34" descr="Badge 1 with solid fill">
            <a:extLst>
              <a:ext uri="{FF2B5EF4-FFF2-40B4-BE49-F238E27FC236}">
                <a16:creationId xmlns:a16="http://schemas.microsoft.com/office/drawing/2014/main" id="{2B01E345-5A14-4BBC-7580-4FC029278C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9731" y="119446"/>
            <a:ext cx="444763" cy="444763"/>
          </a:xfrm>
          <a:prstGeom prst="rect">
            <a:avLst/>
          </a:prstGeom>
        </p:spPr>
      </p:pic>
      <p:pic>
        <p:nvPicPr>
          <p:cNvPr id="37" name="Graphic 36" descr="Badge with solid fill">
            <a:extLst>
              <a:ext uri="{FF2B5EF4-FFF2-40B4-BE49-F238E27FC236}">
                <a16:creationId xmlns:a16="http://schemas.microsoft.com/office/drawing/2014/main" id="{8C9797B7-28BE-E6F0-ED87-B69867946F5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8755" y="630076"/>
            <a:ext cx="402315" cy="402315"/>
          </a:xfrm>
          <a:prstGeom prst="rect">
            <a:avLst/>
          </a:prstGeom>
        </p:spPr>
      </p:pic>
      <p:pic>
        <p:nvPicPr>
          <p:cNvPr id="39" name="Graphic 38" descr="Badge 3 with solid fill">
            <a:extLst>
              <a:ext uri="{FF2B5EF4-FFF2-40B4-BE49-F238E27FC236}">
                <a16:creationId xmlns:a16="http://schemas.microsoft.com/office/drawing/2014/main" id="{19124822-A7A4-ECE1-17AD-A4E37EA10AF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1946" y="1019956"/>
            <a:ext cx="435942" cy="435942"/>
          </a:xfrm>
          <a:prstGeom prst="rect">
            <a:avLst/>
          </a:prstGeom>
        </p:spPr>
      </p:pic>
      <p:pic>
        <p:nvPicPr>
          <p:cNvPr id="41" name="Graphic 40" descr="Badge 4 with solid fill">
            <a:extLst>
              <a:ext uri="{FF2B5EF4-FFF2-40B4-BE49-F238E27FC236}">
                <a16:creationId xmlns:a16="http://schemas.microsoft.com/office/drawing/2014/main" id="{0E03640A-4434-CE0B-B38D-4138A9C6BC0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0910" y="1417600"/>
            <a:ext cx="383300" cy="383300"/>
          </a:xfrm>
          <a:prstGeom prst="rect">
            <a:avLst/>
          </a:prstGeom>
        </p:spPr>
      </p:pic>
      <p:sp>
        <p:nvSpPr>
          <p:cNvPr id="42" name="TextBox 41">
            <a:extLst>
              <a:ext uri="{FF2B5EF4-FFF2-40B4-BE49-F238E27FC236}">
                <a16:creationId xmlns:a16="http://schemas.microsoft.com/office/drawing/2014/main" id="{B54D14CA-66E8-9576-690D-21CCD92FA978}"/>
              </a:ext>
            </a:extLst>
          </p:cNvPr>
          <p:cNvSpPr txBox="1"/>
          <p:nvPr/>
        </p:nvSpPr>
        <p:spPr>
          <a:xfrm>
            <a:off x="2312792" y="2230221"/>
            <a:ext cx="4529230" cy="923330"/>
          </a:xfrm>
          <a:prstGeom prst="rect">
            <a:avLst/>
          </a:prstGeom>
          <a:solidFill>
            <a:schemeClr val="tx2"/>
          </a:solidFill>
        </p:spPr>
        <p:txBody>
          <a:bodyPr wrap="square" rtlCol="0">
            <a:spAutoFit/>
          </a:bodyPr>
          <a:lstStyle/>
          <a:p>
            <a:pPr algn="ctr"/>
            <a:r>
              <a:rPr lang="en-SG" sz="5400" b="1" dirty="0"/>
              <a:t>SETUP</a:t>
            </a:r>
          </a:p>
        </p:txBody>
      </p:sp>
      <p:sp>
        <p:nvSpPr>
          <p:cNvPr id="2" name="TextBox 1">
            <a:extLst>
              <a:ext uri="{FF2B5EF4-FFF2-40B4-BE49-F238E27FC236}">
                <a16:creationId xmlns:a16="http://schemas.microsoft.com/office/drawing/2014/main" id="{65754C39-815D-F4A7-E59B-77C512E01847}"/>
              </a:ext>
            </a:extLst>
          </p:cNvPr>
          <p:cNvSpPr txBox="1"/>
          <p:nvPr/>
        </p:nvSpPr>
        <p:spPr>
          <a:xfrm>
            <a:off x="630078" y="2481944"/>
            <a:ext cx="1935161" cy="261610"/>
          </a:xfrm>
          <a:prstGeom prst="rect">
            <a:avLst/>
          </a:prstGeom>
          <a:noFill/>
        </p:spPr>
        <p:txBody>
          <a:bodyPr wrap="square" rtlCol="0">
            <a:spAutoFit/>
          </a:bodyPr>
          <a:lstStyle/>
          <a:p>
            <a:r>
              <a:rPr lang="en-SG" sz="1050" dirty="0">
                <a:solidFill>
                  <a:schemeClr val="bg1"/>
                </a:solidFill>
              </a:rPr>
              <a:t>Containerized App</a:t>
            </a:r>
          </a:p>
        </p:txBody>
      </p:sp>
      <p:sp>
        <p:nvSpPr>
          <p:cNvPr id="33" name="TextBox 32">
            <a:extLst>
              <a:ext uri="{FF2B5EF4-FFF2-40B4-BE49-F238E27FC236}">
                <a16:creationId xmlns:a16="http://schemas.microsoft.com/office/drawing/2014/main" id="{D673BAF4-513F-67BB-D537-C950F11B71DD}"/>
              </a:ext>
            </a:extLst>
          </p:cNvPr>
          <p:cNvSpPr txBox="1"/>
          <p:nvPr/>
        </p:nvSpPr>
        <p:spPr>
          <a:xfrm>
            <a:off x="2765230" y="2469795"/>
            <a:ext cx="1935161" cy="261610"/>
          </a:xfrm>
          <a:prstGeom prst="rect">
            <a:avLst/>
          </a:prstGeom>
          <a:noFill/>
        </p:spPr>
        <p:txBody>
          <a:bodyPr wrap="square" rtlCol="0">
            <a:spAutoFit/>
          </a:bodyPr>
          <a:lstStyle/>
          <a:p>
            <a:r>
              <a:rPr lang="en-SG" sz="1050" dirty="0">
                <a:solidFill>
                  <a:schemeClr val="bg1"/>
                </a:solidFill>
              </a:rPr>
              <a:t>Containerized App</a:t>
            </a:r>
          </a:p>
        </p:txBody>
      </p:sp>
      <p:sp>
        <p:nvSpPr>
          <p:cNvPr id="34" name="TextBox 33">
            <a:extLst>
              <a:ext uri="{FF2B5EF4-FFF2-40B4-BE49-F238E27FC236}">
                <a16:creationId xmlns:a16="http://schemas.microsoft.com/office/drawing/2014/main" id="{8EDEE503-066E-7E4C-1266-4426622B665B}"/>
              </a:ext>
            </a:extLst>
          </p:cNvPr>
          <p:cNvSpPr txBox="1"/>
          <p:nvPr/>
        </p:nvSpPr>
        <p:spPr>
          <a:xfrm>
            <a:off x="5050234" y="2498723"/>
            <a:ext cx="1935161" cy="261610"/>
          </a:xfrm>
          <a:prstGeom prst="rect">
            <a:avLst/>
          </a:prstGeom>
          <a:noFill/>
        </p:spPr>
        <p:txBody>
          <a:bodyPr wrap="square" rtlCol="0">
            <a:spAutoFit/>
          </a:bodyPr>
          <a:lstStyle/>
          <a:p>
            <a:r>
              <a:rPr lang="en-SG" sz="1050" dirty="0">
                <a:solidFill>
                  <a:schemeClr val="bg1"/>
                </a:solidFill>
              </a:rPr>
              <a:t>Containerized App</a:t>
            </a:r>
          </a:p>
        </p:txBody>
      </p:sp>
      <p:sp>
        <p:nvSpPr>
          <p:cNvPr id="36" name="TextBox 35">
            <a:extLst>
              <a:ext uri="{FF2B5EF4-FFF2-40B4-BE49-F238E27FC236}">
                <a16:creationId xmlns:a16="http://schemas.microsoft.com/office/drawing/2014/main" id="{4F344594-DDC1-1C1C-F0C1-7AC53AFF3789}"/>
              </a:ext>
            </a:extLst>
          </p:cNvPr>
          <p:cNvSpPr txBox="1"/>
          <p:nvPr/>
        </p:nvSpPr>
        <p:spPr>
          <a:xfrm>
            <a:off x="7248411" y="2489925"/>
            <a:ext cx="1935161" cy="261610"/>
          </a:xfrm>
          <a:prstGeom prst="rect">
            <a:avLst/>
          </a:prstGeom>
          <a:noFill/>
        </p:spPr>
        <p:txBody>
          <a:bodyPr wrap="square" rtlCol="0">
            <a:spAutoFit/>
          </a:bodyPr>
          <a:lstStyle/>
          <a:p>
            <a:r>
              <a:rPr lang="en-SG" sz="1050" dirty="0">
                <a:solidFill>
                  <a:schemeClr val="bg1"/>
                </a:solidFill>
              </a:rPr>
              <a:t>Containerized App</a:t>
            </a:r>
          </a:p>
        </p:txBody>
      </p:sp>
    </p:spTree>
    <p:extLst>
      <p:ext uri="{BB962C8B-B14F-4D97-AF65-F5344CB8AC3E}">
        <p14:creationId xmlns:p14="http://schemas.microsoft.com/office/powerpoint/2010/main" val="1507737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2"/>
                                        </p:tgtEl>
                                      </p:cBhvr>
                                    </p:animEffect>
                                    <p:set>
                                      <p:cBhvr>
                                        <p:cTn id="7" dur="1" fill="hold">
                                          <p:stCondLst>
                                            <p:cond delay="499"/>
                                          </p:stCondLst>
                                        </p:cTn>
                                        <p:tgtEl>
                                          <p:spTgt spid="4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nodeType="with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500"/>
                                        <p:tgtEl>
                                          <p:spTgt spid="3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500"/>
                                        <p:tgtEl>
                                          <p:spTgt spid="1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500"/>
                                        <p:tgtEl>
                                          <p:spTgt spid="1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fade">
                                      <p:cBhvr>
                                        <p:cTn id="66" dur="500"/>
                                        <p:tgtEl>
                                          <p:spTgt spid="1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500"/>
                                        <p:tgtEl>
                                          <p:spTgt spid="1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500"/>
                                        <p:tgtEl>
                                          <p:spTgt spid="20"/>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fade">
                                      <p:cBhvr>
                                        <p:cTn id="75" dur="500"/>
                                        <p:tgtEl>
                                          <p:spTgt spid="28"/>
                                        </p:tgtEl>
                                      </p:cBhvr>
                                    </p:animEffect>
                                  </p:childTnLst>
                                </p:cTn>
                              </p:par>
                              <p:par>
                                <p:cTn id="76" presetID="10" presetClass="entr" presetSubtype="0" fill="hold" nodeType="withEffect">
                                  <p:stCondLst>
                                    <p:cond delay="0"/>
                                  </p:stCondLst>
                                  <p:childTnLst>
                                    <p:set>
                                      <p:cBhvr>
                                        <p:cTn id="77" dur="1" fill="hold">
                                          <p:stCondLst>
                                            <p:cond delay="0"/>
                                          </p:stCondLst>
                                        </p:cTn>
                                        <p:tgtEl>
                                          <p:spTgt spid="41"/>
                                        </p:tgtEl>
                                        <p:attrNameLst>
                                          <p:attrName>style.visibility</p:attrName>
                                        </p:attrNameLst>
                                      </p:cBhvr>
                                      <p:to>
                                        <p:strVal val="visible"/>
                                      </p:to>
                                    </p:set>
                                    <p:animEffect transition="in" filter="fade">
                                      <p:cBhvr>
                                        <p:cTn id="78" dur="500"/>
                                        <p:tgtEl>
                                          <p:spTgt spid="4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fade">
                                      <p:cBhvr>
                                        <p:cTn id="81" dur="500"/>
                                        <p:tgtEl>
                                          <p:spTgt spid="2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fade">
                                      <p:cBhvr>
                                        <p:cTn id="84" dur="500"/>
                                        <p:tgtEl>
                                          <p:spTgt spid="30"/>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nodeType="clickEffect">
                                  <p:stCondLst>
                                    <p:cond delay="0"/>
                                  </p:stCondLst>
                                  <p:childTnLst>
                                    <p:set>
                                      <p:cBhvr>
                                        <p:cTn id="91" dur="1" fill="hold">
                                          <p:stCondLst>
                                            <p:cond delay="0"/>
                                          </p:stCondLst>
                                        </p:cTn>
                                        <p:tgtEl>
                                          <p:spTgt spid="22"/>
                                        </p:tgtEl>
                                        <p:attrNameLst>
                                          <p:attrName>style.visibility</p:attrName>
                                        </p:attrNameLst>
                                      </p:cBhvr>
                                      <p:to>
                                        <p:strVal val="visible"/>
                                      </p:to>
                                    </p:set>
                                    <p:anim calcmode="lin" valueType="num">
                                      <p:cBhvr additive="base">
                                        <p:cTn id="92" dur="500" fill="hold"/>
                                        <p:tgtEl>
                                          <p:spTgt spid="22"/>
                                        </p:tgtEl>
                                        <p:attrNameLst>
                                          <p:attrName>ppt_x</p:attrName>
                                        </p:attrNameLst>
                                      </p:cBhvr>
                                      <p:tavLst>
                                        <p:tav tm="0">
                                          <p:val>
                                            <p:strVal val="#ppt_x"/>
                                          </p:val>
                                        </p:tav>
                                        <p:tav tm="100000">
                                          <p:val>
                                            <p:strVal val="#ppt_x"/>
                                          </p:val>
                                        </p:tav>
                                      </p:tavLst>
                                    </p:anim>
                                    <p:anim calcmode="lin" valueType="num">
                                      <p:cBhvr additive="base">
                                        <p:cTn id="93" dur="500" fill="hold"/>
                                        <p:tgtEl>
                                          <p:spTgt spid="22"/>
                                        </p:tgtEl>
                                        <p:attrNameLst>
                                          <p:attrName>ppt_y</p:attrName>
                                        </p:attrNameLst>
                                      </p:cBhvr>
                                      <p:tavLst>
                                        <p:tav tm="0">
                                          <p:val>
                                            <p:strVal val="1+#ppt_h/2"/>
                                          </p:val>
                                        </p:tav>
                                        <p:tav tm="100000">
                                          <p:val>
                                            <p:strVal val="#ppt_y"/>
                                          </p:val>
                                        </p:tav>
                                      </p:tavLst>
                                    </p:anim>
                                  </p:childTnLst>
                                </p:cTn>
                              </p:par>
                              <p:par>
                                <p:cTn id="94" presetID="2" presetClass="entr" presetSubtype="4" fill="hold" nodeType="withEffect">
                                  <p:stCondLst>
                                    <p:cond delay="0"/>
                                  </p:stCondLst>
                                  <p:childTnLst>
                                    <p:set>
                                      <p:cBhvr>
                                        <p:cTn id="95" dur="1" fill="hold">
                                          <p:stCondLst>
                                            <p:cond delay="0"/>
                                          </p:stCondLst>
                                        </p:cTn>
                                        <p:tgtEl>
                                          <p:spTgt spid="25"/>
                                        </p:tgtEl>
                                        <p:attrNameLst>
                                          <p:attrName>style.visibility</p:attrName>
                                        </p:attrNameLst>
                                      </p:cBhvr>
                                      <p:to>
                                        <p:strVal val="visible"/>
                                      </p:to>
                                    </p:set>
                                    <p:anim calcmode="lin" valueType="num">
                                      <p:cBhvr additive="base">
                                        <p:cTn id="96" dur="500" fill="hold"/>
                                        <p:tgtEl>
                                          <p:spTgt spid="25"/>
                                        </p:tgtEl>
                                        <p:attrNameLst>
                                          <p:attrName>ppt_x</p:attrName>
                                        </p:attrNameLst>
                                      </p:cBhvr>
                                      <p:tavLst>
                                        <p:tav tm="0">
                                          <p:val>
                                            <p:strVal val="#ppt_x"/>
                                          </p:val>
                                        </p:tav>
                                        <p:tav tm="100000">
                                          <p:val>
                                            <p:strVal val="#ppt_x"/>
                                          </p:val>
                                        </p:tav>
                                      </p:tavLst>
                                    </p:anim>
                                    <p:anim calcmode="lin" valueType="num">
                                      <p:cBhvr additive="base">
                                        <p:cTn id="97" dur="500" fill="hold"/>
                                        <p:tgtEl>
                                          <p:spTgt spid="25"/>
                                        </p:tgtEl>
                                        <p:attrNameLst>
                                          <p:attrName>ppt_y</p:attrName>
                                        </p:attrNameLst>
                                      </p:cBhvr>
                                      <p:tavLst>
                                        <p:tav tm="0">
                                          <p:val>
                                            <p:strVal val="1+#ppt_h/2"/>
                                          </p:val>
                                        </p:tav>
                                        <p:tav tm="100000">
                                          <p:val>
                                            <p:strVal val="#ppt_y"/>
                                          </p:val>
                                        </p:tav>
                                      </p:tavLst>
                                    </p:anim>
                                  </p:childTnLst>
                                </p:cTn>
                              </p:par>
                              <p:par>
                                <p:cTn id="98" presetID="2" presetClass="entr" presetSubtype="4" fill="hold" nodeType="withEffect">
                                  <p:stCondLst>
                                    <p:cond delay="0"/>
                                  </p:stCondLst>
                                  <p:childTnLst>
                                    <p:set>
                                      <p:cBhvr>
                                        <p:cTn id="99" dur="1" fill="hold">
                                          <p:stCondLst>
                                            <p:cond delay="0"/>
                                          </p:stCondLst>
                                        </p:cTn>
                                        <p:tgtEl>
                                          <p:spTgt spid="26"/>
                                        </p:tgtEl>
                                        <p:attrNameLst>
                                          <p:attrName>style.visibility</p:attrName>
                                        </p:attrNameLst>
                                      </p:cBhvr>
                                      <p:to>
                                        <p:strVal val="visible"/>
                                      </p:to>
                                    </p:set>
                                    <p:anim calcmode="lin" valueType="num">
                                      <p:cBhvr additive="base">
                                        <p:cTn id="100" dur="500" fill="hold"/>
                                        <p:tgtEl>
                                          <p:spTgt spid="26"/>
                                        </p:tgtEl>
                                        <p:attrNameLst>
                                          <p:attrName>ppt_x</p:attrName>
                                        </p:attrNameLst>
                                      </p:cBhvr>
                                      <p:tavLst>
                                        <p:tav tm="0">
                                          <p:val>
                                            <p:strVal val="#ppt_x"/>
                                          </p:val>
                                        </p:tav>
                                        <p:tav tm="100000">
                                          <p:val>
                                            <p:strVal val="#ppt_x"/>
                                          </p:val>
                                        </p:tav>
                                      </p:tavLst>
                                    </p:anim>
                                    <p:anim calcmode="lin" valueType="num">
                                      <p:cBhvr additive="base">
                                        <p:cTn id="101" dur="500" fill="hold"/>
                                        <p:tgtEl>
                                          <p:spTgt spid="26"/>
                                        </p:tgtEl>
                                        <p:attrNameLst>
                                          <p:attrName>ppt_y</p:attrName>
                                        </p:attrNameLst>
                                      </p:cBhvr>
                                      <p:tavLst>
                                        <p:tav tm="0">
                                          <p:val>
                                            <p:strVal val="1+#ppt_h/2"/>
                                          </p:val>
                                        </p:tav>
                                        <p:tav tm="100000">
                                          <p:val>
                                            <p:strVal val="#ppt_y"/>
                                          </p:val>
                                        </p:tav>
                                      </p:tavLst>
                                    </p:anim>
                                  </p:childTnLst>
                                </p:cTn>
                              </p:par>
                              <p:par>
                                <p:cTn id="102" presetID="2" presetClass="entr" presetSubtype="4" fill="hold" nodeType="withEffect">
                                  <p:stCondLst>
                                    <p:cond delay="0"/>
                                  </p:stCondLst>
                                  <p:childTnLst>
                                    <p:set>
                                      <p:cBhvr>
                                        <p:cTn id="103" dur="1" fill="hold">
                                          <p:stCondLst>
                                            <p:cond delay="0"/>
                                          </p:stCondLst>
                                        </p:cTn>
                                        <p:tgtEl>
                                          <p:spTgt spid="27"/>
                                        </p:tgtEl>
                                        <p:attrNameLst>
                                          <p:attrName>style.visibility</p:attrName>
                                        </p:attrNameLst>
                                      </p:cBhvr>
                                      <p:to>
                                        <p:strVal val="visible"/>
                                      </p:to>
                                    </p:set>
                                    <p:anim calcmode="lin" valueType="num">
                                      <p:cBhvr additive="base">
                                        <p:cTn id="104" dur="500" fill="hold"/>
                                        <p:tgtEl>
                                          <p:spTgt spid="27"/>
                                        </p:tgtEl>
                                        <p:attrNameLst>
                                          <p:attrName>ppt_x</p:attrName>
                                        </p:attrNameLst>
                                      </p:cBhvr>
                                      <p:tavLst>
                                        <p:tav tm="0">
                                          <p:val>
                                            <p:strVal val="#ppt_x"/>
                                          </p:val>
                                        </p:tav>
                                        <p:tav tm="100000">
                                          <p:val>
                                            <p:strVal val="#ppt_x"/>
                                          </p:val>
                                        </p:tav>
                                      </p:tavLst>
                                    </p:anim>
                                    <p:anim calcmode="lin" valueType="num">
                                      <p:cBhvr additive="base">
                                        <p:cTn id="105"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2"/>
                                        </p:tgtEl>
                                        <p:attrNameLst>
                                          <p:attrName>style.visibility</p:attrName>
                                        </p:attrNameLst>
                                      </p:cBhvr>
                                      <p:to>
                                        <p:strVal val="visible"/>
                                      </p:to>
                                    </p:set>
                                    <p:animEffect transition="in" filter="fade">
                                      <p:cBhvr>
                                        <p:cTn id="110" dur="500"/>
                                        <p:tgtEl>
                                          <p:spTgt spid="2"/>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33"/>
                                        </p:tgtEl>
                                        <p:attrNameLst>
                                          <p:attrName>style.visibility</p:attrName>
                                        </p:attrNameLst>
                                      </p:cBhvr>
                                      <p:to>
                                        <p:strVal val="visible"/>
                                      </p:to>
                                    </p:set>
                                    <p:animEffect transition="in" filter="fade">
                                      <p:cBhvr>
                                        <p:cTn id="113" dur="500"/>
                                        <p:tgtEl>
                                          <p:spTgt spid="33"/>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34"/>
                                        </p:tgtEl>
                                        <p:attrNameLst>
                                          <p:attrName>style.visibility</p:attrName>
                                        </p:attrNameLst>
                                      </p:cBhvr>
                                      <p:to>
                                        <p:strVal val="visible"/>
                                      </p:to>
                                    </p:set>
                                    <p:animEffect transition="in" filter="fade">
                                      <p:cBhvr>
                                        <p:cTn id="116" dur="500"/>
                                        <p:tgtEl>
                                          <p:spTgt spid="34"/>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36"/>
                                        </p:tgtEl>
                                        <p:attrNameLst>
                                          <p:attrName>style.visibility</p:attrName>
                                        </p:attrNameLst>
                                      </p:cBhvr>
                                      <p:to>
                                        <p:strVal val="visible"/>
                                      </p:to>
                                    </p:set>
                                    <p:animEffect transition="in" filter="fade">
                                      <p:cBhvr>
                                        <p:cTn id="11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animBg="1"/>
      <p:bldP spid="10" grpId="0" animBg="1"/>
      <p:bldP spid="11" grpId="0" animBg="1"/>
      <p:bldP spid="12" grpId="0" animBg="1"/>
      <p:bldP spid="13" grpId="0"/>
      <p:bldP spid="14" grpId="0"/>
      <p:bldP spid="15" grpId="0"/>
      <p:bldP spid="16" grpId="0"/>
      <p:bldP spid="17" grpId="0" animBg="1"/>
      <p:bldP spid="18" grpId="0" animBg="1"/>
      <p:bldP spid="19" grpId="0" animBg="1"/>
      <p:bldP spid="20" grpId="0" animBg="1"/>
      <p:bldP spid="28" grpId="0"/>
      <p:bldP spid="29" grpId="0"/>
      <p:bldP spid="30" grpId="0"/>
      <p:bldP spid="31" grpId="0"/>
      <p:bldP spid="42" grpId="0" animBg="1"/>
      <p:bldP spid="2" grpId="0"/>
      <p:bldP spid="33" grpId="0"/>
      <p:bldP spid="34" grpId="0"/>
      <p:bldP spid="3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grpSp>
        <p:nvGrpSpPr>
          <p:cNvPr id="79" name="Google Shape;79;p13"/>
          <p:cNvGrpSpPr/>
          <p:nvPr/>
        </p:nvGrpSpPr>
        <p:grpSpPr>
          <a:xfrm>
            <a:off x="5897204" y="2334470"/>
            <a:ext cx="2174335" cy="2111735"/>
            <a:chOff x="5708850" y="3417450"/>
            <a:chExt cx="2931161" cy="2815646"/>
          </a:xfrm>
        </p:grpSpPr>
        <p:sp>
          <p:nvSpPr>
            <p:cNvPr id="80" name="Google Shape;80;p13"/>
            <p:cNvSpPr/>
            <p:nvPr/>
          </p:nvSpPr>
          <p:spPr>
            <a:xfrm>
              <a:off x="6102011" y="3942011"/>
              <a:ext cx="2283300" cy="2283300"/>
            </a:xfrm>
            <a:prstGeom prst="rect">
              <a:avLst/>
            </a:prstGeom>
            <a:noFill/>
            <a:ln w="9525" cap="flat" cmpd="sng">
              <a:solidFill>
                <a:srgbClr val="FFFFFF"/>
              </a:solidFill>
              <a:prstDash val="dash"/>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3"/>
            <p:cNvSpPr/>
            <p:nvPr/>
          </p:nvSpPr>
          <p:spPr>
            <a:xfrm>
              <a:off x="8516561" y="3942000"/>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82" name="Google Shape;82;p13"/>
            <p:cNvSpPr/>
            <p:nvPr/>
          </p:nvSpPr>
          <p:spPr>
            <a:xfrm rot="-5400000">
              <a:off x="7180125" y="2605525"/>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83" name="Google Shape;83;p13"/>
            <p:cNvSpPr/>
            <p:nvPr/>
          </p:nvSpPr>
          <p:spPr>
            <a:xfrm rot="-5400000">
              <a:off x="5708850" y="3417450"/>
              <a:ext cx="1326900" cy="1326900"/>
            </a:xfrm>
            <a:prstGeom prst="arc">
              <a:avLst>
                <a:gd name="adj1" fmla="val 16200000"/>
                <a:gd name="adj2" fmla="val 0"/>
              </a:avLst>
            </a:prstGeom>
            <a:noFill/>
            <a:ln w="9525" cap="flat" cmpd="sng">
              <a:solidFill>
                <a:srgbClr val="FFFFFF"/>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 name="Google Shape;84;p13"/>
            <p:cNvCxnSpPr/>
            <p:nvPr/>
          </p:nvCxnSpPr>
          <p:spPr>
            <a:xfrm>
              <a:off x="6109725" y="3957425"/>
              <a:ext cx="2268000" cy="2268000"/>
            </a:xfrm>
            <a:prstGeom prst="straightConnector1">
              <a:avLst/>
            </a:prstGeom>
            <a:noFill/>
            <a:ln w="9525" cap="flat" cmpd="sng">
              <a:solidFill>
                <a:srgbClr val="FFFFFF"/>
              </a:solidFill>
              <a:prstDash val="dash"/>
              <a:round/>
              <a:headEnd type="none" w="med" len="med"/>
              <a:tailEnd type="none" w="med" len="med"/>
            </a:ln>
          </p:spPr>
        </p:cxnSp>
        <p:cxnSp>
          <p:nvCxnSpPr>
            <p:cNvPr id="85" name="Google Shape;85;p13"/>
            <p:cNvCxnSpPr/>
            <p:nvPr/>
          </p:nvCxnSpPr>
          <p:spPr>
            <a:xfrm flipH="1">
              <a:off x="6102050" y="3941996"/>
              <a:ext cx="2291100" cy="2291100"/>
            </a:xfrm>
            <a:prstGeom prst="straightConnector1">
              <a:avLst/>
            </a:prstGeom>
            <a:noFill/>
            <a:ln w="9525" cap="flat" cmpd="sng">
              <a:solidFill>
                <a:srgbClr val="FFFFFF"/>
              </a:solidFill>
              <a:prstDash val="dash"/>
              <a:round/>
              <a:headEnd type="none" w="med" len="med"/>
              <a:tailEnd type="none" w="med" len="med"/>
            </a:ln>
          </p:spPr>
        </p:cxnSp>
        <p:cxnSp>
          <p:nvCxnSpPr>
            <p:cNvPr id="86" name="Google Shape;86;p13"/>
            <p:cNvCxnSpPr/>
            <p:nvPr/>
          </p:nvCxnSpPr>
          <p:spPr>
            <a:xfrm>
              <a:off x="5978575" y="3949725"/>
              <a:ext cx="0" cy="2283300"/>
            </a:xfrm>
            <a:prstGeom prst="straightConnector1">
              <a:avLst/>
            </a:prstGeom>
            <a:noFill/>
            <a:ln w="9525" cap="flat" cmpd="sng">
              <a:solidFill>
                <a:srgbClr val="FFFFFF"/>
              </a:solidFill>
              <a:prstDash val="solid"/>
              <a:round/>
              <a:headEnd type="triangle" w="sm" len="sm"/>
              <a:tailEnd type="triangle" w="sm" len="sm"/>
            </a:ln>
          </p:spPr>
        </p:cxnSp>
      </p:grpSp>
      <p:sp>
        <p:nvSpPr>
          <p:cNvPr id="87" name="Google Shape;87;p13"/>
          <p:cNvSpPr txBox="1">
            <a:spLocks noGrp="1"/>
          </p:cNvSpPr>
          <p:nvPr>
            <p:ph type="ctrTitle" idx="4294967295"/>
          </p:nvPr>
        </p:nvSpPr>
        <p:spPr>
          <a:xfrm>
            <a:off x="878657" y="541405"/>
            <a:ext cx="77724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b="1" dirty="0"/>
              <a:t>Hello Everyone!</a:t>
            </a:r>
            <a:endParaRPr sz="6000" b="1" dirty="0"/>
          </a:p>
        </p:txBody>
      </p:sp>
      <p:sp>
        <p:nvSpPr>
          <p:cNvPr id="88" name="Google Shape;88;p13"/>
          <p:cNvSpPr txBox="1">
            <a:spLocks noGrp="1"/>
          </p:cNvSpPr>
          <p:nvPr>
            <p:ph type="subTitle" idx="4294967295"/>
          </p:nvPr>
        </p:nvSpPr>
        <p:spPr>
          <a:xfrm>
            <a:off x="878657" y="1341569"/>
            <a:ext cx="65937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dirty="0"/>
              <a:t>I AM RYAN</a:t>
            </a:r>
            <a:endParaRPr sz="3600" dirty="0"/>
          </a:p>
        </p:txBody>
      </p:sp>
      <p:sp>
        <p:nvSpPr>
          <p:cNvPr id="89" name="Google Shape;89;p13"/>
          <p:cNvSpPr txBox="1">
            <a:spLocks noGrp="1"/>
          </p:cNvSpPr>
          <p:nvPr>
            <p:ph type="body" idx="4294967295"/>
          </p:nvPr>
        </p:nvSpPr>
        <p:spPr>
          <a:xfrm>
            <a:off x="1235804" y="2098895"/>
            <a:ext cx="3711300" cy="2461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lang="en-SG" sz="1800" dirty="0"/>
          </a:p>
          <a:p>
            <a:pPr marL="742950" lvl="1" indent="-285750">
              <a:spcBef>
                <a:spcPts val="600"/>
              </a:spcBef>
              <a:buFont typeface="Wingdings" panose="05000000000000000000" pitchFamily="2" charset="2"/>
              <a:buChar char="§"/>
            </a:pPr>
            <a:r>
              <a:rPr lang="en-SG" sz="2000" dirty="0"/>
              <a:t>Explored Tanzu Community Edition</a:t>
            </a:r>
          </a:p>
          <a:p>
            <a:pPr marL="742950" lvl="1" indent="-285750">
              <a:spcBef>
                <a:spcPts val="600"/>
              </a:spcBef>
              <a:buFont typeface="Wingdings" panose="05000000000000000000" pitchFamily="2" charset="2"/>
              <a:buChar char="§"/>
            </a:pPr>
            <a:endParaRPr lang="en-SG" sz="1800" dirty="0"/>
          </a:p>
          <a:p>
            <a:pPr marL="742950" lvl="1" indent="-285750">
              <a:spcBef>
                <a:spcPts val="600"/>
              </a:spcBef>
              <a:buFont typeface="Wingdings" panose="05000000000000000000" pitchFamily="2" charset="2"/>
              <a:buChar char="§"/>
            </a:pPr>
            <a:r>
              <a:rPr lang="en-SG" sz="2000" dirty="0"/>
              <a:t>Deployed Applications </a:t>
            </a:r>
          </a:p>
          <a:p>
            <a:pPr marL="457200" lvl="1" indent="0">
              <a:spcBef>
                <a:spcPts val="600"/>
              </a:spcBef>
              <a:buNone/>
            </a:pPr>
            <a:endParaRPr sz="1800" dirty="0"/>
          </a:p>
        </p:txBody>
      </p:sp>
      <p:sp>
        <p:nvSpPr>
          <p:cNvPr id="91" name="Google Shape;91;p13"/>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pic>
        <p:nvPicPr>
          <p:cNvPr id="17" name="Picture 2" descr="Automated Kubernetes Deployment using Tanzu Kubernetes Grid - Sterling">
            <a:extLst>
              <a:ext uri="{FF2B5EF4-FFF2-40B4-BE49-F238E27FC236}">
                <a16:creationId xmlns:a16="http://schemas.microsoft.com/office/drawing/2014/main" id="{FF2A4421-AF88-B0D5-F09D-F08A749B1E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1513" y="2823378"/>
            <a:ext cx="1525741" cy="15329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93BAFF-48E9-5ADE-3246-CE76011866B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
        <p:nvSpPr>
          <p:cNvPr id="5" name="Star: 24 Points 4">
            <a:extLst>
              <a:ext uri="{FF2B5EF4-FFF2-40B4-BE49-F238E27FC236}">
                <a16:creationId xmlns:a16="http://schemas.microsoft.com/office/drawing/2014/main" id="{F6B3FBB7-6076-A189-0B8E-ED4F1030C555}"/>
              </a:ext>
            </a:extLst>
          </p:cNvPr>
          <p:cNvSpPr/>
          <p:nvPr/>
        </p:nvSpPr>
        <p:spPr>
          <a:xfrm>
            <a:off x="477254" y="771524"/>
            <a:ext cx="8143874" cy="3600451"/>
          </a:xfrm>
          <a:prstGeom prst="star2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b="1" dirty="0">
                <a:solidFill>
                  <a:schemeClr val="tx1"/>
                </a:solidFill>
              </a:rPr>
              <a:t>IT ALL STARTS WITH CREATING A MANAGEMENT CLUSTER!!</a:t>
            </a:r>
          </a:p>
        </p:txBody>
      </p:sp>
      <p:grpSp>
        <p:nvGrpSpPr>
          <p:cNvPr id="12" name="Group 11">
            <a:extLst>
              <a:ext uri="{FF2B5EF4-FFF2-40B4-BE49-F238E27FC236}">
                <a16:creationId xmlns:a16="http://schemas.microsoft.com/office/drawing/2014/main" id="{C84DFAE7-85A9-73C0-A1B6-A53C43CD379B}"/>
              </a:ext>
            </a:extLst>
          </p:cNvPr>
          <p:cNvGrpSpPr/>
          <p:nvPr/>
        </p:nvGrpSpPr>
        <p:grpSpPr>
          <a:xfrm>
            <a:off x="1363683" y="1151640"/>
            <a:ext cx="8258860" cy="4205560"/>
            <a:chOff x="1044335" y="1102500"/>
            <a:chExt cx="8258860" cy="4205560"/>
          </a:xfrm>
        </p:grpSpPr>
        <p:pic>
          <p:nvPicPr>
            <p:cNvPr id="9" name="Picture 8" descr="Icon&#10;&#10;Description automatically generated">
              <a:extLst>
                <a:ext uri="{FF2B5EF4-FFF2-40B4-BE49-F238E27FC236}">
                  <a16:creationId xmlns:a16="http://schemas.microsoft.com/office/drawing/2014/main" id="{76B4D2B1-E9AB-F23A-F291-F8228D4CD8C6}"/>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flipH="1">
              <a:off x="5988234" y="1750400"/>
              <a:ext cx="3314961" cy="3557660"/>
            </a:xfrm>
            <a:prstGeom prst="rect">
              <a:avLst/>
            </a:prstGeom>
          </p:spPr>
        </p:pic>
        <p:sp>
          <p:nvSpPr>
            <p:cNvPr id="11" name="Thought Bubble: Cloud 10">
              <a:extLst>
                <a:ext uri="{FF2B5EF4-FFF2-40B4-BE49-F238E27FC236}">
                  <a16:creationId xmlns:a16="http://schemas.microsoft.com/office/drawing/2014/main" id="{AF69A950-B93B-F808-1D62-45A495F05C99}"/>
                </a:ext>
              </a:extLst>
            </p:cNvPr>
            <p:cNvSpPr/>
            <p:nvPr/>
          </p:nvSpPr>
          <p:spPr>
            <a:xfrm flipH="1">
              <a:off x="1044335" y="1102500"/>
              <a:ext cx="5556151" cy="2555423"/>
            </a:xfrm>
            <a:prstGeom prst="cloudCallout">
              <a:avLst>
                <a:gd name="adj1" fmla="val -52356"/>
                <a:gd name="adj2" fmla="val 3309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b="1" dirty="0">
                  <a:solidFill>
                    <a:schemeClr val="tx1"/>
                  </a:solidFill>
                </a:rPr>
                <a:t>LET’S PROCEED WITH THE DEMONSTRATIONS!!!</a:t>
              </a:r>
            </a:p>
          </p:txBody>
        </p:sp>
      </p:grpSp>
    </p:spTree>
    <p:extLst>
      <p:ext uri="{BB962C8B-B14F-4D97-AF65-F5344CB8AC3E}">
        <p14:creationId xmlns:p14="http://schemas.microsoft.com/office/powerpoint/2010/main" val="829584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ppt_x"/>
                                          </p:val>
                                        </p:tav>
                                      </p:tavLst>
                                    </p:anim>
                                    <p:anim calcmode="lin" valueType="num">
                                      <p:cBhvr additive="base">
                                        <p:cTn id="7" dur="500"/>
                                        <p:tgtEl>
                                          <p:spTgt spid="5"/>
                                        </p:tgtEl>
                                        <p:attrNameLst>
                                          <p:attrName>ppt_y</p:attrName>
                                        </p:attrNameLst>
                                      </p:cBhvr>
                                      <p:tavLst>
                                        <p:tav tm="0">
                                          <p:val>
                                            <p:strVal val="ppt_y"/>
                                          </p:val>
                                        </p:tav>
                                        <p:tav tm="100000">
                                          <p:val>
                                            <p:strVal val="1+ppt_h/2"/>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4B2E35-FD83-45F7-9574-45772DA84FCD}"/>
              </a:ext>
            </a:extLst>
          </p:cNvPr>
          <p:cNvSpPr>
            <a:spLocks noGrp="1"/>
          </p:cNvSpPr>
          <p:nvPr>
            <p:ph type="sldNum" idx="12"/>
          </p:nvPr>
        </p:nvSpPr>
        <p:spPr/>
        <p:txBody>
          <a:bodyPr/>
          <a:lstStyle/>
          <a:p>
            <a:fld id="{00000000-1234-1234-1234-123412341234}" type="slidenum">
              <a:rPr lang="en" smtClean="0"/>
              <a:pPr/>
              <a:t>21</a:t>
            </a:fld>
            <a:endParaRPr lang="en"/>
          </a:p>
        </p:txBody>
      </p:sp>
      <p:sp>
        <p:nvSpPr>
          <p:cNvPr id="5" name="TextBox 4">
            <a:extLst>
              <a:ext uri="{FF2B5EF4-FFF2-40B4-BE49-F238E27FC236}">
                <a16:creationId xmlns:a16="http://schemas.microsoft.com/office/drawing/2014/main" id="{2EB8581D-BFE3-A951-83DD-4A23B079C50D}"/>
              </a:ext>
            </a:extLst>
          </p:cNvPr>
          <p:cNvSpPr txBox="1"/>
          <p:nvPr/>
        </p:nvSpPr>
        <p:spPr>
          <a:xfrm>
            <a:off x="2155371" y="89810"/>
            <a:ext cx="4653643" cy="369332"/>
          </a:xfrm>
          <a:prstGeom prst="rect">
            <a:avLst/>
          </a:prstGeom>
          <a:noFill/>
        </p:spPr>
        <p:txBody>
          <a:bodyPr wrap="square" rtlCol="0">
            <a:spAutoFit/>
          </a:bodyPr>
          <a:lstStyle/>
          <a:p>
            <a:pPr algn="ctr"/>
            <a:r>
              <a:rPr lang="en-SG" sz="1800" b="1" u="sng" dirty="0">
                <a:solidFill>
                  <a:schemeClr val="bg1"/>
                </a:solidFill>
              </a:rPr>
              <a:t>Provisioning Management Cluster</a:t>
            </a:r>
          </a:p>
        </p:txBody>
      </p:sp>
    </p:spTree>
    <p:extLst>
      <p:ext uri="{BB962C8B-B14F-4D97-AF65-F5344CB8AC3E}">
        <p14:creationId xmlns:p14="http://schemas.microsoft.com/office/powerpoint/2010/main" val="1856377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0CB605-1699-83F2-8A88-2738EF6BB02E}"/>
              </a:ext>
            </a:extLst>
          </p:cNvPr>
          <p:cNvSpPr>
            <a:spLocks noGrp="1"/>
          </p:cNvSpPr>
          <p:nvPr>
            <p:ph type="sldNum" idx="12"/>
          </p:nvPr>
        </p:nvSpPr>
        <p:spPr/>
        <p:txBody>
          <a:bodyPr/>
          <a:lstStyle/>
          <a:p>
            <a:fld id="{00000000-1234-1234-1234-123412341234}" type="slidenum">
              <a:rPr lang="en" smtClean="0"/>
              <a:pPr/>
              <a:t>22</a:t>
            </a:fld>
            <a:endParaRPr lang="en"/>
          </a:p>
        </p:txBody>
      </p:sp>
      <p:sp>
        <p:nvSpPr>
          <p:cNvPr id="5" name="TextBox 4">
            <a:extLst>
              <a:ext uri="{FF2B5EF4-FFF2-40B4-BE49-F238E27FC236}">
                <a16:creationId xmlns:a16="http://schemas.microsoft.com/office/drawing/2014/main" id="{63C1871A-F86E-1C61-7199-9A580C0BE422}"/>
              </a:ext>
            </a:extLst>
          </p:cNvPr>
          <p:cNvSpPr txBox="1"/>
          <p:nvPr/>
        </p:nvSpPr>
        <p:spPr>
          <a:xfrm>
            <a:off x="2204357" y="65316"/>
            <a:ext cx="4653643" cy="369332"/>
          </a:xfrm>
          <a:prstGeom prst="rect">
            <a:avLst/>
          </a:prstGeom>
          <a:noFill/>
        </p:spPr>
        <p:txBody>
          <a:bodyPr wrap="square" rtlCol="0">
            <a:spAutoFit/>
          </a:bodyPr>
          <a:lstStyle/>
          <a:p>
            <a:pPr algn="ctr"/>
            <a:r>
              <a:rPr lang="en-SG" sz="1800" b="1" u="sng" dirty="0">
                <a:solidFill>
                  <a:schemeClr val="bg1"/>
                </a:solidFill>
              </a:rPr>
              <a:t>Provisioning Workload Cluster</a:t>
            </a:r>
          </a:p>
        </p:txBody>
      </p:sp>
    </p:spTree>
    <p:extLst>
      <p:ext uri="{BB962C8B-B14F-4D97-AF65-F5344CB8AC3E}">
        <p14:creationId xmlns:p14="http://schemas.microsoft.com/office/powerpoint/2010/main" val="2329059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0CB605-1699-83F2-8A88-2738EF6BB02E}"/>
              </a:ext>
            </a:extLst>
          </p:cNvPr>
          <p:cNvSpPr>
            <a:spLocks noGrp="1"/>
          </p:cNvSpPr>
          <p:nvPr>
            <p:ph type="sldNum" idx="12"/>
          </p:nvPr>
        </p:nvSpPr>
        <p:spPr/>
        <p:txBody>
          <a:bodyPr/>
          <a:lstStyle/>
          <a:p>
            <a:fld id="{00000000-1234-1234-1234-123412341234}" type="slidenum">
              <a:rPr lang="en" smtClean="0"/>
              <a:pPr/>
              <a:t>23</a:t>
            </a:fld>
            <a:endParaRPr lang="en"/>
          </a:p>
        </p:txBody>
      </p:sp>
      <p:sp>
        <p:nvSpPr>
          <p:cNvPr id="5" name="TextBox 4">
            <a:extLst>
              <a:ext uri="{FF2B5EF4-FFF2-40B4-BE49-F238E27FC236}">
                <a16:creationId xmlns:a16="http://schemas.microsoft.com/office/drawing/2014/main" id="{63C1871A-F86E-1C61-7199-9A580C0BE422}"/>
              </a:ext>
            </a:extLst>
          </p:cNvPr>
          <p:cNvSpPr txBox="1"/>
          <p:nvPr/>
        </p:nvSpPr>
        <p:spPr>
          <a:xfrm>
            <a:off x="2188029" y="93004"/>
            <a:ext cx="4653643" cy="369332"/>
          </a:xfrm>
          <a:prstGeom prst="rect">
            <a:avLst/>
          </a:prstGeom>
          <a:noFill/>
        </p:spPr>
        <p:txBody>
          <a:bodyPr wrap="square" rtlCol="0">
            <a:spAutoFit/>
          </a:bodyPr>
          <a:lstStyle/>
          <a:p>
            <a:pPr algn="ctr"/>
            <a:r>
              <a:rPr lang="en-SG" sz="1800" b="1" u="sng" dirty="0">
                <a:solidFill>
                  <a:schemeClr val="bg1"/>
                </a:solidFill>
              </a:rPr>
              <a:t>Provisioning Cluster Resources</a:t>
            </a:r>
          </a:p>
        </p:txBody>
      </p:sp>
    </p:spTree>
    <p:extLst>
      <p:ext uri="{BB962C8B-B14F-4D97-AF65-F5344CB8AC3E}">
        <p14:creationId xmlns:p14="http://schemas.microsoft.com/office/powerpoint/2010/main" val="2358427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B4B5032-4C04-2110-7299-FBE73CC61BF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6" name="Picture 5" descr="A close-up of a pen&#10;&#10;Description automatically generated">
            <a:extLst>
              <a:ext uri="{FF2B5EF4-FFF2-40B4-BE49-F238E27FC236}">
                <a16:creationId xmlns:a16="http://schemas.microsoft.com/office/drawing/2014/main" id="{C9E4D237-82FC-F836-EC6D-D68CEEFB6D36}"/>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0" y="0"/>
            <a:ext cx="9144000" cy="5143499"/>
          </a:xfrm>
          <a:prstGeom prst="rect">
            <a:avLst/>
          </a:prstGeom>
        </p:spPr>
      </p:pic>
      <p:sp>
        <p:nvSpPr>
          <p:cNvPr id="7" name="TextBox 6">
            <a:extLst>
              <a:ext uri="{FF2B5EF4-FFF2-40B4-BE49-F238E27FC236}">
                <a16:creationId xmlns:a16="http://schemas.microsoft.com/office/drawing/2014/main" id="{70C42F48-34AD-FE44-CF0B-E4D6F4AADF9C}"/>
              </a:ext>
            </a:extLst>
          </p:cNvPr>
          <p:cNvSpPr txBox="1"/>
          <p:nvPr/>
        </p:nvSpPr>
        <p:spPr>
          <a:xfrm>
            <a:off x="284739" y="174350"/>
            <a:ext cx="4310743" cy="461665"/>
          </a:xfrm>
          <a:prstGeom prst="rect">
            <a:avLst/>
          </a:prstGeom>
          <a:noFill/>
        </p:spPr>
        <p:txBody>
          <a:bodyPr wrap="square" rtlCol="0">
            <a:spAutoFit/>
          </a:bodyPr>
          <a:lstStyle/>
          <a:p>
            <a:r>
              <a:rPr lang="en-SG" sz="2400" b="1" u="sng" dirty="0"/>
              <a:t>Useful Commands:</a:t>
            </a:r>
          </a:p>
        </p:txBody>
      </p:sp>
      <p:sp>
        <p:nvSpPr>
          <p:cNvPr id="2" name="TextBox 1">
            <a:extLst>
              <a:ext uri="{FF2B5EF4-FFF2-40B4-BE49-F238E27FC236}">
                <a16:creationId xmlns:a16="http://schemas.microsoft.com/office/drawing/2014/main" id="{A53B59BE-0EE2-8D9A-9E29-BA0196E4FEC0}"/>
              </a:ext>
            </a:extLst>
          </p:cNvPr>
          <p:cNvSpPr txBox="1"/>
          <p:nvPr/>
        </p:nvSpPr>
        <p:spPr>
          <a:xfrm>
            <a:off x="251609" y="790487"/>
            <a:ext cx="7971366" cy="4401205"/>
          </a:xfrm>
          <a:prstGeom prst="rect">
            <a:avLst/>
          </a:prstGeom>
          <a:noFill/>
        </p:spPr>
        <p:txBody>
          <a:bodyPr wrap="square" numCol="2" rtlCol="0">
            <a:spAutoFit/>
          </a:bodyPr>
          <a:lstStyle/>
          <a:p>
            <a:pPr marL="285750" indent="-285750">
              <a:buFont typeface="Wingdings" panose="05000000000000000000" pitchFamily="2" charset="2"/>
              <a:buChar char="v"/>
            </a:pPr>
            <a:r>
              <a:rPr lang="en-SG" sz="1600" dirty="0" err="1"/>
              <a:t>tanzu</a:t>
            </a:r>
            <a:r>
              <a:rPr lang="en-SG" sz="1600" dirty="0"/>
              <a:t> management-cluster create --</a:t>
            </a:r>
            <a:r>
              <a:rPr lang="en-SG" sz="1600" dirty="0" err="1"/>
              <a:t>ui</a:t>
            </a:r>
            <a:endParaRPr lang="en-SG" sz="1600" dirty="0"/>
          </a:p>
          <a:p>
            <a:endParaRPr lang="en-SG" sz="1600" dirty="0"/>
          </a:p>
          <a:p>
            <a:pPr marL="285750" indent="-285750">
              <a:buFont typeface="Wingdings" panose="05000000000000000000" pitchFamily="2" charset="2"/>
              <a:buChar char="v"/>
            </a:pPr>
            <a:r>
              <a:rPr lang="en-SG" sz="1600" dirty="0" err="1"/>
              <a:t>tanzu</a:t>
            </a:r>
            <a:r>
              <a:rPr lang="en-SG" sz="1600" dirty="0"/>
              <a:t> management-cluster get</a:t>
            </a:r>
          </a:p>
          <a:p>
            <a:pPr marL="285750" indent="-285750">
              <a:buFont typeface="Wingdings" panose="05000000000000000000" pitchFamily="2" charset="2"/>
              <a:buChar char="v"/>
            </a:pPr>
            <a:endParaRPr lang="en-SG" sz="1600" dirty="0"/>
          </a:p>
          <a:p>
            <a:pPr marL="285750" indent="-285750">
              <a:buFont typeface="Wingdings" panose="05000000000000000000" pitchFamily="2" charset="2"/>
              <a:buChar char="v"/>
            </a:pPr>
            <a:r>
              <a:rPr lang="en-US" sz="1600" dirty="0" err="1"/>
              <a:t>tanzu</a:t>
            </a:r>
            <a:r>
              <a:rPr lang="en-US" sz="1600" dirty="0"/>
              <a:t> management-cluster </a:t>
            </a:r>
            <a:r>
              <a:rPr lang="en-US" sz="1600" dirty="0" err="1"/>
              <a:t>kubeconfig</a:t>
            </a:r>
            <a:r>
              <a:rPr lang="en-US" sz="1600" dirty="0"/>
              <a:t> get &lt;MGMT-CLUSTER-NAME&gt; --admin</a:t>
            </a:r>
          </a:p>
          <a:p>
            <a:pPr marL="285750" indent="-285750">
              <a:buFont typeface="Wingdings" panose="05000000000000000000" pitchFamily="2" charset="2"/>
              <a:buChar char="v"/>
            </a:pPr>
            <a:endParaRPr lang="en-US" sz="1600" dirty="0"/>
          </a:p>
          <a:p>
            <a:pPr marL="285750" indent="-285750">
              <a:buFont typeface="Wingdings" panose="05000000000000000000" pitchFamily="2" charset="2"/>
              <a:buChar char="v"/>
            </a:pPr>
            <a:r>
              <a:rPr lang="en-US" sz="1600" dirty="0" err="1"/>
              <a:t>kubectl</a:t>
            </a:r>
            <a:r>
              <a:rPr lang="en-US" sz="1600" dirty="0"/>
              <a:t> config use-context &lt;MGMT-CLUSTER-NAME&gt;-admin@&lt;MGMT-CLUSTER-NAME&gt;</a:t>
            </a:r>
          </a:p>
          <a:p>
            <a:pPr marL="285750" indent="-285750">
              <a:buFont typeface="Wingdings" panose="05000000000000000000" pitchFamily="2" charset="2"/>
              <a:buChar char="v"/>
            </a:pPr>
            <a:endParaRPr lang="en-US" sz="1600" dirty="0"/>
          </a:p>
          <a:p>
            <a:pPr marL="285750" indent="-285750">
              <a:buFont typeface="Wingdings" panose="05000000000000000000" pitchFamily="2" charset="2"/>
              <a:buChar char="v"/>
            </a:pPr>
            <a:r>
              <a:rPr lang="en-SG" sz="1600" dirty="0" err="1"/>
              <a:t>kubectl</a:t>
            </a:r>
            <a:r>
              <a:rPr lang="en-SG" sz="1600" dirty="0"/>
              <a:t> get nodes (-o wide =&gt; displays nodes in greater detail)</a:t>
            </a:r>
          </a:p>
          <a:p>
            <a:pPr marL="285750" indent="-285750">
              <a:buFont typeface="Wingdings" panose="05000000000000000000" pitchFamily="2" charset="2"/>
              <a:buChar char="v"/>
            </a:pPr>
            <a:endParaRPr lang="en-SG" sz="1600" dirty="0"/>
          </a:p>
          <a:p>
            <a:pPr marL="285750" indent="-285750">
              <a:buFont typeface="Wingdings" panose="05000000000000000000" pitchFamily="2" charset="2"/>
              <a:buChar char="v"/>
            </a:pPr>
            <a:r>
              <a:rPr lang="en-SG" sz="1600" dirty="0" err="1"/>
              <a:t>kubectl</a:t>
            </a:r>
            <a:r>
              <a:rPr lang="en-SG" sz="1600" dirty="0"/>
              <a:t> config view</a:t>
            </a:r>
          </a:p>
          <a:p>
            <a:pPr marL="285750" indent="-285750">
              <a:buFont typeface="Wingdings" panose="05000000000000000000" pitchFamily="2" charset="2"/>
              <a:buChar char="v"/>
            </a:pPr>
            <a:endParaRPr lang="en-SG" sz="1600" dirty="0"/>
          </a:p>
          <a:p>
            <a:pPr marL="285750" indent="-285750">
              <a:buFont typeface="Wingdings" panose="05000000000000000000" pitchFamily="2" charset="2"/>
              <a:buChar char="v"/>
            </a:pPr>
            <a:r>
              <a:rPr lang="en-US" sz="1600" dirty="0" err="1"/>
              <a:t>tanzu</a:t>
            </a:r>
            <a:r>
              <a:rPr lang="en-US" sz="1600" dirty="0"/>
              <a:t> cluster create &lt;WORKLOAD-CLUSTER-NAME&gt; --plan dev</a:t>
            </a:r>
          </a:p>
          <a:p>
            <a:pPr marL="285750" indent="-285750">
              <a:buFont typeface="Wingdings" panose="05000000000000000000" pitchFamily="2" charset="2"/>
              <a:buChar char="v"/>
            </a:pPr>
            <a:endParaRPr lang="en-US" sz="1600" dirty="0"/>
          </a:p>
          <a:p>
            <a:pPr marL="285750" indent="-285750">
              <a:buFont typeface="Wingdings" panose="05000000000000000000" pitchFamily="2" charset="2"/>
              <a:buChar char="v"/>
            </a:pPr>
            <a:r>
              <a:rPr lang="en-US" sz="1600" dirty="0" err="1"/>
              <a:t>tanzu</a:t>
            </a:r>
            <a:r>
              <a:rPr lang="en-US" sz="1600" dirty="0"/>
              <a:t> cluster list</a:t>
            </a:r>
          </a:p>
          <a:p>
            <a:pPr marL="285750" indent="-285750">
              <a:buFont typeface="Wingdings" panose="05000000000000000000" pitchFamily="2" charset="2"/>
              <a:buChar char="v"/>
            </a:pPr>
            <a:endParaRPr lang="en-US" sz="1600" dirty="0"/>
          </a:p>
          <a:p>
            <a:pPr marL="285750" indent="-285750">
              <a:buFont typeface="Wingdings" panose="05000000000000000000" pitchFamily="2" charset="2"/>
              <a:buChar char="v"/>
            </a:pPr>
            <a:r>
              <a:rPr lang="en-US" sz="1600" dirty="0" err="1"/>
              <a:t>tanzu</a:t>
            </a:r>
            <a:r>
              <a:rPr lang="en-US" sz="1600" dirty="0"/>
              <a:t> cluster </a:t>
            </a:r>
            <a:r>
              <a:rPr lang="en-US" sz="1600" dirty="0" err="1"/>
              <a:t>kubeconfig</a:t>
            </a:r>
            <a:r>
              <a:rPr lang="en-US" sz="1600" dirty="0"/>
              <a:t> get &lt;WORKLOAD-CLUSTER-NAME&gt; --admin</a:t>
            </a:r>
          </a:p>
          <a:p>
            <a:pPr marL="285750" indent="-285750">
              <a:buFont typeface="Wingdings" panose="05000000000000000000" pitchFamily="2" charset="2"/>
              <a:buChar char="v"/>
            </a:pPr>
            <a:endParaRPr lang="en-US" sz="1600" dirty="0"/>
          </a:p>
          <a:p>
            <a:pPr marL="285750" indent="-285750">
              <a:buFont typeface="Wingdings" panose="05000000000000000000" pitchFamily="2" charset="2"/>
              <a:buChar char="v"/>
            </a:pPr>
            <a:r>
              <a:rPr lang="en-US" sz="1600" dirty="0"/>
              <a:t>docker </a:t>
            </a:r>
            <a:r>
              <a:rPr lang="en-US" sz="1600" dirty="0" err="1"/>
              <a:t>ps</a:t>
            </a:r>
            <a:endParaRPr lang="en-US" sz="1600" dirty="0"/>
          </a:p>
          <a:p>
            <a:endParaRPr lang="en-SG" sz="1600" dirty="0"/>
          </a:p>
          <a:p>
            <a:pPr marL="285750" indent="-285750">
              <a:buFont typeface="Wingdings" panose="05000000000000000000" pitchFamily="2" charset="2"/>
              <a:buChar char="v"/>
            </a:pPr>
            <a:r>
              <a:rPr lang="en-SG" sz="1600" dirty="0" err="1"/>
              <a:t>kubectl</a:t>
            </a:r>
            <a:r>
              <a:rPr lang="en-SG" sz="1600" dirty="0"/>
              <a:t> apply –f &lt;FILEPATH&gt;</a:t>
            </a:r>
            <a:endParaRPr lang="en-US" sz="1600" dirty="0"/>
          </a:p>
        </p:txBody>
      </p:sp>
    </p:spTree>
    <p:extLst>
      <p:ext uri="{BB962C8B-B14F-4D97-AF65-F5344CB8AC3E}">
        <p14:creationId xmlns:p14="http://schemas.microsoft.com/office/powerpoint/2010/main" val="13781701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6"/>
          <p:cNvSpPr txBox="1">
            <a:spLocks noGrp="1"/>
          </p:cNvSpPr>
          <p:nvPr>
            <p:ph type="ctrTitle"/>
          </p:nvPr>
        </p:nvSpPr>
        <p:spPr>
          <a:xfrm>
            <a:off x="921200" y="1280606"/>
            <a:ext cx="72057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dirty="0">
                <a:solidFill>
                  <a:schemeClr val="accent3"/>
                </a:solidFill>
              </a:rPr>
              <a:t>6</a:t>
            </a:r>
            <a:br>
              <a:rPr lang="en" dirty="0"/>
            </a:br>
            <a:r>
              <a:rPr lang="en" dirty="0"/>
              <a:t> </a:t>
            </a:r>
            <a:r>
              <a:rPr lang="en" sz="4000" dirty="0"/>
              <a:t>PACKAGE MANAGEMENT</a:t>
            </a:r>
            <a:endParaRPr dirty="0"/>
          </a:p>
        </p:txBody>
      </p:sp>
      <p:sp>
        <p:nvSpPr>
          <p:cNvPr id="353" name="Google Shape;353;p36"/>
          <p:cNvSpPr txBox="1">
            <a:spLocks noGrp="1"/>
          </p:cNvSpPr>
          <p:nvPr>
            <p:ph type="subTitle" idx="1"/>
          </p:nvPr>
        </p:nvSpPr>
        <p:spPr>
          <a:xfrm>
            <a:off x="4698564" y="3108819"/>
            <a:ext cx="35424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Let’s explore Tanzu Package Management and see it in practice</a:t>
            </a:r>
            <a:endParaRPr dirty="0"/>
          </a:p>
        </p:txBody>
      </p:sp>
      <p:sp>
        <p:nvSpPr>
          <p:cNvPr id="354" name="Google Shape;354;p3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pic>
        <p:nvPicPr>
          <p:cNvPr id="7" name="Graphic 6" descr="Packing Box Open outline">
            <a:extLst>
              <a:ext uri="{FF2B5EF4-FFF2-40B4-BE49-F238E27FC236}">
                <a16:creationId xmlns:a16="http://schemas.microsoft.com/office/drawing/2014/main" id="{42ABF2C3-5D89-6542-659C-C652FD0846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21641" y="1860506"/>
            <a:ext cx="1105259" cy="1105259"/>
          </a:xfrm>
          <a:prstGeom prst="rect">
            <a:avLst/>
          </a:prstGeom>
        </p:spPr>
      </p:pic>
    </p:spTree>
    <p:extLst>
      <p:ext uri="{BB962C8B-B14F-4D97-AF65-F5344CB8AC3E}">
        <p14:creationId xmlns:p14="http://schemas.microsoft.com/office/powerpoint/2010/main" val="5316588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AE1F27-D306-3D2B-139E-D805991027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6" name="Picture 5">
            <a:extLst>
              <a:ext uri="{FF2B5EF4-FFF2-40B4-BE49-F238E27FC236}">
                <a16:creationId xmlns:a16="http://schemas.microsoft.com/office/drawing/2014/main" id="{7F5BC75B-BB62-F528-F065-DF0A9F19B2DB}"/>
              </a:ext>
            </a:extLst>
          </p:cNvPr>
          <p:cNvPicPr>
            <a:picLocks noChangeAspect="1"/>
          </p:cNvPicPr>
          <p:nvPr/>
        </p:nvPicPr>
        <p:blipFill>
          <a:blip r:embed="rId3"/>
          <a:stretch>
            <a:fillRect/>
          </a:stretch>
        </p:blipFill>
        <p:spPr>
          <a:xfrm>
            <a:off x="75778" y="86526"/>
            <a:ext cx="8993066" cy="4961463"/>
          </a:xfrm>
          <a:prstGeom prst="rect">
            <a:avLst/>
          </a:prstGeom>
        </p:spPr>
      </p:pic>
    </p:spTree>
    <p:extLst>
      <p:ext uri="{BB962C8B-B14F-4D97-AF65-F5344CB8AC3E}">
        <p14:creationId xmlns:p14="http://schemas.microsoft.com/office/powerpoint/2010/main" val="26284608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E1BB86-E820-E006-4AFF-37DE09E86572}"/>
              </a:ext>
            </a:extLst>
          </p:cNvPr>
          <p:cNvSpPr>
            <a:spLocks noGrp="1"/>
          </p:cNvSpPr>
          <p:nvPr>
            <p:ph type="sldNum" idx="12"/>
          </p:nvPr>
        </p:nvSpPr>
        <p:spPr/>
        <p:txBody>
          <a:bodyPr/>
          <a:lstStyle/>
          <a:p>
            <a:fld id="{00000000-1234-1234-1234-123412341234}" type="slidenum">
              <a:rPr lang="en" smtClean="0"/>
              <a:pPr/>
              <a:t>27</a:t>
            </a:fld>
            <a:endParaRPr lang="en"/>
          </a:p>
        </p:txBody>
      </p:sp>
      <p:sp>
        <p:nvSpPr>
          <p:cNvPr id="5" name="TextBox 4">
            <a:extLst>
              <a:ext uri="{FF2B5EF4-FFF2-40B4-BE49-F238E27FC236}">
                <a16:creationId xmlns:a16="http://schemas.microsoft.com/office/drawing/2014/main" id="{BB8438E2-A5D0-9B5B-8E62-2F0EEADC6C00}"/>
              </a:ext>
            </a:extLst>
          </p:cNvPr>
          <p:cNvSpPr txBox="1"/>
          <p:nvPr/>
        </p:nvSpPr>
        <p:spPr>
          <a:xfrm>
            <a:off x="2253343" y="81644"/>
            <a:ext cx="4653643" cy="400110"/>
          </a:xfrm>
          <a:prstGeom prst="rect">
            <a:avLst/>
          </a:prstGeom>
          <a:noFill/>
        </p:spPr>
        <p:txBody>
          <a:bodyPr wrap="square" rtlCol="0">
            <a:spAutoFit/>
          </a:bodyPr>
          <a:lstStyle/>
          <a:p>
            <a:pPr algn="ctr"/>
            <a:r>
              <a:rPr lang="en-SG" sz="2000" b="1" u="sng" dirty="0">
                <a:solidFill>
                  <a:schemeClr val="bg1"/>
                </a:solidFill>
              </a:rPr>
              <a:t>Implementing Package Repository</a:t>
            </a:r>
          </a:p>
        </p:txBody>
      </p:sp>
    </p:spTree>
    <p:extLst>
      <p:ext uri="{BB962C8B-B14F-4D97-AF65-F5344CB8AC3E}">
        <p14:creationId xmlns:p14="http://schemas.microsoft.com/office/powerpoint/2010/main" val="3867577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6"/>
          <p:cNvSpPr txBox="1">
            <a:spLocks noGrp="1"/>
          </p:cNvSpPr>
          <p:nvPr>
            <p:ph type="ctrTitle"/>
          </p:nvPr>
        </p:nvSpPr>
        <p:spPr>
          <a:xfrm>
            <a:off x="921200" y="1280606"/>
            <a:ext cx="72057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dirty="0">
                <a:solidFill>
                  <a:schemeClr val="accent3"/>
                </a:solidFill>
              </a:rPr>
              <a:t>7</a:t>
            </a:r>
            <a:br>
              <a:rPr lang="en" dirty="0"/>
            </a:br>
            <a:r>
              <a:rPr lang="en" dirty="0"/>
              <a:t> 	  </a:t>
            </a:r>
            <a:r>
              <a:rPr lang="en" sz="4400" dirty="0"/>
              <a:t>CONCLUSION</a:t>
            </a:r>
            <a:endParaRPr dirty="0"/>
          </a:p>
        </p:txBody>
      </p:sp>
      <p:sp>
        <p:nvSpPr>
          <p:cNvPr id="353" name="Google Shape;353;p36"/>
          <p:cNvSpPr txBox="1">
            <a:spLocks noGrp="1"/>
          </p:cNvSpPr>
          <p:nvPr>
            <p:ph type="subTitle" idx="1"/>
          </p:nvPr>
        </p:nvSpPr>
        <p:spPr>
          <a:xfrm>
            <a:off x="4698564" y="3108819"/>
            <a:ext cx="35424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Let’s wrap things up!</a:t>
            </a:r>
            <a:endParaRPr dirty="0"/>
          </a:p>
        </p:txBody>
      </p:sp>
      <p:sp>
        <p:nvSpPr>
          <p:cNvPr id="354" name="Google Shape;354;p3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pic>
        <p:nvPicPr>
          <p:cNvPr id="6" name="Graphic 5" descr="Evening Moon outline">
            <a:extLst>
              <a:ext uri="{FF2B5EF4-FFF2-40B4-BE49-F238E27FC236}">
                <a16:creationId xmlns:a16="http://schemas.microsoft.com/office/drawing/2014/main" id="{8FFD7843-9D04-F4A3-E6BA-0E4B6FA59D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87104" y="1829975"/>
            <a:ext cx="1220861" cy="1220861"/>
          </a:xfrm>
          <a:prstGeom prst="rect">
            <a:avLst/>
          </a:prstGeom>
        </p:spPr>
      </p:pic>
    </p:spTree>
    <p:extLst>
      <p:ext uri="{BB962C8B-B14F-4D97-AF65-F5344CB8AC3E}">
        <p14:creationId xmlns:p14="http://schemas.microsoft.com/office/powerpoint/2010/main" val="10316220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8931D24-DA95-B2A6-F9C5-126D0785D885}"/>
              </a:ext>
            </a:extLst>
          </p:cNvPr>
          <p:cNvSpPr>
            <a:spLocks noGrp="1"/>
          </p:cNvSpPr>
          <p:nvPr>
            <p:ph type="sldNum" idx="12"/>
          </p:nvPr>
        </p:nvSpPr>
        <p:spPr>
          <a:xfrm>
            <a:off x="8523157" y="4190871"/>
            <a:ext cx="461100" cy="199372"/>
          </a:xfrm>
        </p:spPr>
        <p:txBody>
          <a:bodyPr/>
          <a:lstStyle/>
          <a:p>
            <a:pPr marL="0" lvl="0" indent="0" algn="r" rtl="0">
              <a:spcBef>
                <a:spcPts val="0"/>
              </a:spcBef>
              <a:spcAft>
                <a:spcPts val="0"/>
              </a:spcAft>
              <a:buNone/>
            </a:pPr>
            <a:fld id="{00000000-1234-1234-1234-123412341234}" type="slidenum">
              <a:rPr lang="en" smtClean="0"/>
              <a:t>29</a:t>
            </a:fld>
            <a:endParaRPr lang="en"/>
          </a:p>
        </p:txBody>
      </p:sp>
      <p:sp>
        <p:nvSpPr>
          <p:cNvPr id="6" name="TextBox 5">
            <a:extLst>
              <a:ext uri="{FF2B5EF4-FFF2-40B4-BE49-F238E27FC236}">
                <a16:creationId xmlns:a16="http://schemas.microsoft.com/office/drawing/2014/main" id="{C2EA96E8-36D4-9B63-E564-21E525978C5A}"/>
              </a:ext>
            </a:extLst>
          </p:cNvPr>
          <p:cNvSpPr txBox="1"/>
          <p:nvPr/>
        </p:nvSpPr>
        <p:spPr>
          <a:xfrm>
            <a:off x="145774" y="119545"/>
            <a:ext cx="1742662" cy="461665"/>
          </a:xfrm>
          <a:prstGeom prst="rect">
            <a:avLst/>
          </a:prstGeom>
          <a:noFill/>
        </p:spPr>
        <p:txBody>
          <a:bodyPr wrap="square">
            <a:spAutoFit/>
          </a:bodyPr>
          <a:lstStyle/>
          <a:p>
            <a:r>
              <a:rPr lang="en-SG" sz="2400" b="1" u="sng" dirty="0">
                <a:solidFill>
                  <a:schemeClr val="bg1"/>
                </a:solidFill>
              </a:rPr>
              <a:t>RECAP</a:t>
            </a:r>
          </a:p>
        </p:txBody>
      </p:sp>
      <p:sp>
        <p:nvSpPr>
          <p:cNvPr id="60" name="Rectangle 59">
            <a:extLst>
              <a:ext uri="{FF2B5EF4-FFF2-40B4-BE49-F238E27FC236}">
                <a16:creationId xmlns:a16="http://schemas.microsoft.com/office/drawing/2014/main" id="{CA6ECBE0-F541-5628-6BBC-DC41C1480E59}"/>
              </a:ext>
            </a:extLst>
          </p:cNvPr>
          <p:cNvSpPr/>
          <p:nvPr/>
        </p:nvSpPr>
        <p:spPr>
          <a:xfrm>
            <a:off x="712641" y="601088"/>
            <a:ext cx="7586869" cy="4387119"/>
          </a:xfrm>
          <a:prstGeom prst="rect">
            <a:avLst/>
          </a:prstGeom>
          <a:solidFill>
            <a:schemeClr val="bg2">
              <a:lumMod val="20000"/>
              <a:lumOff val="80000"/>
            </a:schemeClr>
          </a:solidFill>
          <a:ln w="1905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102" name="Picture 6">
            <a:extLst>
              <a:ext uri="{FF2B5EF4-FFF2-40B4-BE49-F238E27FC236}">
                <a16:creationId xmlns:a16="http://schemas.microsoft.com/office/drawing/2014/main" id="{AD4A39B3-C987-C760-FD0F-2174292E85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988" y="2369140"/>
            <a:ext cx="709661" cy="687484"/>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8AA42FEC-81CA-2C39-AB6F-865F48E521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8889" y="955273"/>
            <a:ext cx="771324" cy="74721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CEB5BC22-8974-0CDA-CBCF-3D8F4D050B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1959" y="3949409"/>
            <a:ext cx="804561" cy="77941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0490D7AA-D6A7-51E0-0E16-CB69F32ADE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81767" y="3819752"/>
            <a:ext cx="1072237" cy="1038731"/>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a:extLst>
              <a:ext uri="{FF2B5EF4-FFF2-40B4-BE49-F238E27FC236}">
                <a16:creationId xmlns:a16="http://schemas.microsoft.com/office/drawing/2014/main" id="{25DD464B-1536-17C1-36CB-013588F948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34196" y="2307074"/>
            <a:ext cx="837797" cy="811616"/>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a:extLst>
              <a:ext uri="{FF2B5EF4-FFF2-40B4-BE49-F238E27FC236}">
                <a16:creationId xmlns:a16="http://schemas.microsoft.com/office/drawing/2014/main" id="{9803E3C6-CAD9-F5F1-661F-6C0EA08F99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61905" y="779824"/>
            <a:ext cx="817341" cy="791799"/>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a:extLst>
              <a:ext uri="{FF2B5EF4-FFF2-40B4-BE49-F238E27FC236}">
                <a16:creationId xmlns:a16="http://schemas.microsoft.com/office/drawing/2014/main" id="{C780D1F8-F8A8-6B18-9789-EBA2CBC3B5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35653" y="2307074"/>
            <a:ext cx="837797" cy="811616"/>
          </a:xfrm>
          <a:prstGeom prst="rect">
            <a:avLst/>
          </a:prstGeom>
          <a:noFill/>
          <a:extLst>
            <a:ext uri="{909E8E84-426E-40DD-AFC4-6F175D3DCCD1}">
              <a14:hiddenFill xmlns:a14="http://schemas.microsoft.com/office/drawing/2010/main">
                <a:solidFill>
                  <a:srgbClr val="FFFFFF"/>
                </a:solidFill>
              </a14:hiddenFill>
            </a:ext>
          </a:extLst>
        </p:spPr>
      </p:pic>
      <p:pic>
        <p:nvPicPr>
          <p:cNvPr id="4118" name="Picture 22">
            <a:extLst>
              <a:ext uri="{FF2B5EF4-FFF2-40B4-BE49-F238E27FC236}">
                <a16:creationId xmlns:a16="http://schemas.microsoft.com/office/drawing/2014/main" id="{A406878D-B052-086A-EA4D-EBEFC0B5844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20767" y="762504"/>
            <a:ext cx="853101" cy="826441"/>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4">
            <a:extLst>
              <a:ext uri="{FF2B5EF4-FFF2-40B4-BE49-F238E27FC236}">
                <a16:creationId xmlns:a16="http://schemas.microsoft.com/office/drawing/2014/main" id="{3FFCC845-1D58-7468-FB89-5A097C8823E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11820" y="2291508"/>
            <a:ext cx="853100" cy="826441"/>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D00004C3-ECB8-26B0-2612-E7070D845259}"/>
              </a:ext>
            </a:extLst>
          </p:cNvPr>
          <p:cNvCxnSpPr>
            <a:cxnSpLocks/>
            <a:stCxn id="4104" idx="2"/>
            <a:endCxn id="4116" idx="0"/>
          </p:cNvCxnSpPr>
          <p:nvPr/>
        </p:nvCxnSpPr>
        <p:spPr>
          <a:xfrm>
            <a:off x="2854551" y="1702492"/>
            <a:ext cx="1" cy="6045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0E80ED6-51D8-F3B4-DEDE-0C0C3C0445C2}"/>
              </a:ext>
            </a:extLst>
          </p:cNvPr>
          <p:cNvCxnSpPr>
            <a:cxnSpLocks/>
            <a:stCxn id="4102" idx="3"/>
            <a:endCxn id="4116" idx="1"/>
          </p:cNvCxnSpPr>
          <p:nvPr/>
        </p:nvCxnSpPr>
        <p:spPr>
          <a:xfrm>
            <a:off x="1580649" y="2712882"/>
            <a:ext cx="85500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CC9935C-D952-89D4-3CA2-9D097C838DA8}"/>
              </a:ext>
            </a:extLst>
          </p:cNvPr>
          <p:cNvCxnSpPr>
            <a:cxnSpLocks/>
            <a:stCxn id="4116" idx="2"/>
            <a:endCxn id="4106" idx="0"/>
          </p:cNvCxnSpPr>
          <p:nvPr/>
        </p:nvCxnSpPr>
        <p:spPr>
          <a:xfrm flipH="1">
            <a:off x="2854240" y="3118690"/>
            <a:ext cx="312" cy="8307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99340C2-4F80-4120-7742-C835E0FA5BB3}"/>
              </a:ext>
            </a:extLst>
          </p:cNvPr>
          <p:cNvCxnSpPr>
            <a:cxnSpLocks/>
            <a:stCxn id="4116" idx="3"/>
            <a:endCxn id="4110" idx="1"/>
          </p:cNvCxnSpPr>
          <p:nvPr/>
        </p:nvCxnSpPr>
        <p:spPr>
          <a:xfrm>
            <a:off x="3273450" y="2712882"/>
            <a:ext cx="96074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3048073-B033-32B6-B212-126DB9FAFCF7}"/>
              </a:ext>
            </a:extLst>
          </p:cNvPr>
          <p:cNvCxnSpPr>
            <a:cxnSpLocks/>
            <a:stCxn id="4118" idx="3"/>
            <a:endCxn id="4112" idx="1"/>
          </p:cNvCxnSpPr>
          <p:nvPr/>
        </p:nvCxnSpPr>
        <p:spPr>
          <a:xfrm flipV="1">
            <a:off x="6673868" y="1175724"/>
            <a:ext cx="688037" cy="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6ED7A70-BCAA-0EC5-D0B2-72539485F4B3}"/>
              </a:ext>
            </a:extLst>
          </p:cNvPr>
          <p:cNvCxnSpPr>
            <a:cxnSpLocks/>
            <a:stCxn id="4110" idx="3"/>
            <a:endCxn id="4120" idx="1"/>
          </p:cNvCxnSpPr>
          <p:nvPr/>
        </p:nvCxnSpPr>
        <p:spPr>
          <a:xfrm flipV="1">
            <a:off x="5071993" y="2704729"/>
            <a:ext cx="739827" cy="815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0414899-001E-3A49-5397-3661EFDAB54B}"/>
              </a:ext>
            </a:extLst>
          </p:cNvPr>
          <p:cNvCxnSpPr>
            <a:cxnSpLocks/>
            <a:stCxn id="4118" idx="2"/>
            <a:endCxn id="4120" idx="0"/>
          </p:cNvCxnSpPr>
          <p:nvPr/>
        </p:nvCxnSpPr>
        <p:spPr>
          <a:xfrm flipH="1">
            <a:off x="6238370" y="1588945"/>
            <a:ext cx="8948" cy="7025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75" name="Picture 74" descr="Logo, company name&#10;&#10;Description automatically generated">
            <a:extLst>
              <a:ext uri="{FF2B5EF4-FFF2-40B4-BE49-F238E27FC236}">
                <a16:creationId xmlns:a16="http://schemas.microsoft.com/office/drawing/2014/main" id="{3286EBB5-0690-D811-AEF5-4BA1D21A3C63}"/>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837473B0-CC2E-450A-ABE3-18F120FF3D39}">
                <a1611:picAttrSrcUrl xmlns:a1611="http://schemas.microsoft.com/office/drawing/2016/11/main" r:id="rId14"/>
              </a:ext>
            </a:extLst>
          </a:blip>
          <a:stretch>
            <a:fillRect/>
          </a:stretch>
        </p:blipFill>
        <p:spPr>
          <a:xfrm>
            <a:off x="8093344" y="2843159"/>
            <a:ext cx="1267337" cy="728719"/>
          </a:xfrm>
          <a:prstGeom prst="rect">
            <a:avLst/>
          </a:prstGeom>
        </p:spPr>
      </p:pic>
      <p:cxnSp>
        <p:nvCxnSpPr>
          <p:cNvPr id="4096" name="Straight Connector 4095">
            <a:extLst>
              <a:ext uri="{FF2B5EF4-FFF2-40B4-BE49-F238E27FC236}">
                <a16:creationId xmlns:a16="http://schemas.microsoft.com/office/drawing/2014/main" id="{50DBEBA4-A242-C5D3-E9B4-94ED4E331D4F}"/>
              </a:ext>
            </a:extLst>
          </p:cNvPr>
          <p:cNvCxnSpPr>
            <a:cxnSpLocks/>
          </p:cNvCxnSpPr>
          <p:nvPr/>
        </p:nvCxnSpPr>
        <p:spPr>
          <a:xfrm flipH="1">
            <a:off x="7554004" y="3327444"/>
            <a:ext cx="931678" cy="963113"/>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099" name="TextBox 4098">
            <a:extLst>
              <a:ext uri="{FF2B5EF4-FFF2-40B4-BE49-F238E27FC236}">
                <a16:creationId xmlns:a16="http://schemas.microsoft.com/office/drawing/2014/main" id="{6B476139-E230-D3CF-3D6C-15C3CE12E1AF}"/>
              </a:ext>
            </a:extLst>
          </p:cNvPr>
          <p:cNvSpPr txBox="1"/>
          <p:nvPr/>
        </p:nvSpPr>
        <p:spPr>
          <a:xfrm>
            <a:off x="3382533" y="244738"/>
            <a:ext cx="2438234" cy="369332"/>
          </a:xfrm>
          <a:prstGeom prst="rect">
            <a:avLst/>
          </a:prstGeom>
          <a:noFill/>
        </p:spPr>
        <p:txBody>
          <a:bodyPr wrap="square" rtlCol="0">
            <a:spAutoFit/>
          </a:bodyPr>
          <a:lstStyle/>
          <a:p>
            <a:r>
              <a:rPr lang="en-SG" sz="1800" b="1" dirty="0">
                <a:solidFill>
                  <a:schemeClr val="bg1"/>
                </a:solidFill>
              </a:rPr>
              <a:t>Workload Cluster</a:t>
            </a:r>
          </a:p>
        </p:txBody>
      </p:sp>
      <p:sp>
        <p:nvSpPr>
          <p:cNvPr id="2" name="TextBox 1">
            <a:extLst>
              <a:ext uri="{FF2B5EF4-FFF2-40B4-BE49-F238E27FC236}">
                <a16:creationId xmlns:a16="http://schemas.microsoft.com/office/drawing/2014/main" id="{6A90B87D-1D4A-E8F6-5540-D23B11497F7A}"/>
              </a:ext>
            </a:extLst>
          </p:cNvPr>
          <p:cNvSpPr txBox="1"/>
          <p:nvPr/>
        </p:nvSpPr>
        <p:spPr>
          <a:xfrm>
            <a:off x="780183" y="3037894"/>
            <a:ext cx="1108253" cy="253916"/>
          </a:xfrm>
          <a:prstGeom prst="rect">
            <a:avLst/>
          </a:prstGeom>
          <a:noFill/>
        </p:spPr>
        <p:txBody>
          <a:bodyPr wrap="square" rtlCol="0">
            <a:spAutoFit/>
          </a:bodyPr>
          <a:lstStyle/>
          <a:p>
            <a:r>
              <a:rPr lang="en-SG" sz="1050" dirty="0"/>
              <a:t>Deployment</a:t>
            </a:r>
            <a:endParaRPr lang="en-SG" sz="1600" dirty="0"/>
          </a:p>
        </p:txBody>
      </p:sp>
      <p:sp>
        <p:nvSpPr>
          <p:cNvPr id="25" name="TextBox 24">
            <a:extLst>
              <a:ext uri="{FF2B5EF4-FFF2-40B4-BE49-F238E27FC236}">
                <a16:creationId xmlns:a16="http://schemas.microsoft.com/office/drawing/2014/main" id="{BCAEB6B6-9510-7912-AC21-2F3567DCEA30}"/>
              </a:ext>
            </a:extLst>
          </p:cNvPr>
          <p:cNvSpPr txBox="1"/>
          <p:nvPr/>
        </p:nvSpPr>
        <p:spPr>
          <a:xfrm>
            <a:off x="2521020" y="4697718"/>
            <a:ext cx="1108253" cy="253916"/>
          </a:xfrm>
          <a:prstGeom prst="rect">
            <a:avLst/>
          </a:prstGeom>
          <a:noFill/>
        </p:spPr>
        <p:txBody>
          <a:bodyPr wrap="square" rtlCol="0">
            <a:spAutoFit/>
          </a:bodyPr>
          <a:lstStyle/>
          <a:p>
            <a:r>
              <a:rPr lang="en-SG" sz="1050" dirty="0"/>
              <a:t>Service</a:t>
            </a:r>
            <a:endParaRPr lang="en-SG" sz="1600" dirty="0"/>
          </a:p>
        </p:txBody>
      </p:sp>
      <p:sp>
        <p:nvSpPr>
          <p:cNvPr id="26" name="TextBox 25">
            <a:extLst>
              <a:ext uri="{FF2B5EF4-FFF2-40B4-BE49-F238E27FC236}">
                <a16:creationId xmlns:a16="http://schemas.microsoft.com/office/drawing/2014/main" id="{B28377F4-3832-BD47-8448-748F3367C028}"/>
              </a:ext>
            </a:extLst>
          </p:cNvPr>
          <p:cNvSpPr txBox="1"/>
          <p:nvPr/>
        </p:nvSpPr>
        <p:spPr>
          <a:xfrm>
            <a:off x="2645570" y="722541"/>
            <a:ext cx="1108253" cy="253916"/>
          </a:xfrm>
          <a:prstGeom prst="rect">
            <a:avLst/>
          </a:prstGeom>
          <a:noFill/>
        </p:spPr>
        <p:txBody>
          <a:bodyPr wrap="square" rtlCol="0">
            <a:spAutoFit/>
          </a:bodyPr>
          <a:lstStyle/>
          <a:p>
            <a:r>
              <a:rPr lang="en-SG" sz="1050" dirty="0"/>
              <a:t>Pod</a:t>
            </a:r>
            <a:endParaRPr lang="en-SG" sz="1600" dirty="0"/>
          </a:p>
        </p:txBody>
      </p:sp>
      <p:sp>
        <p:nvSpPr>
          <p:cNvPr id="27" name="TextBox 26">
            <a:extLst>
              <a:ext uri="{FF2B5EF4-FFF2-40B4-BE49-F238E27FC236}">
                <a16:creationId xmlns:a16="http://schemas.microsoft.com/office/drawing/2014/main" id="{00EB70FC-FF2F-C416-2A17-8E80C574FBEC}"/>
              </a:ext>
            </a:extLst>
          </p:cNvPr>
          <p:cNvSpPr txBox="1"/>
          <p:nvPr/>
        </p:nvSpPr>
        <p:spPr>
          <a:xfrm>
            <a:off x="4234196" y="3126103"/>
            <a:ext cx="1108253" cy="253916"/>
          </a:xfrm>
          <a:prstGeom prst="rect">
            <a:avLst/>
          </a:prstGeom>
          <a:noFill/>
        </p:spPr>
        <p:txBody>
          <a:bodyPr wrap="square" rtlCol="0">
            <a:spAutoFit/>
          </a:bodyPr>
          <a:lstStyle/>
          <a:p>
            <a:r>
              <a:rPr lang="en-SG" sz="1050" dirty="0" err="1"/>
              <a:t>StatefulSet</a:t>
            </a:r>
            <a:endParaRPr lang="en-SG" sz="1600" dirty="0"/>
          </a:p>
        </p:txBody>
      </p:sp>
      <p:sp>
        <p:nvSpPr>
          <p:cNvPr id="29" name="TextBox 28">
            <a:extLst>
              <a:ext uri="{FF2B5EF4-FFF2-40B4-BE49-F238E27FC236}">
                <a16:creationId xmlns:a16="http://schemas.microsoft.com/office/drawing/2014/main" id="{CEE544B7-5911-8707-B924-896C2498CC96}"/>
              </a:ext>
            </a:extLst>
          </p:cNvPr>
          <p:cNvSpPr txBox="1"/>
          <p:nvPr/>
        </p:nvSpPr>
        <p:spPr>
          <a:xfrm>
            <a:off x="5731539" y="3100106"/>
            <a:ext cx="1108253" cy="415498"/>
          </a:xfrm>
          <a:prstGeom prst="rect">
            <a:avLst/>
          </a:prstGeom>
          <a:noFill/>
        </p:spPr>
        <p:txBody>
          <a:bodyPr wrap="square" rtlCol="0">
            <a:spAutoFit/>
          </a:bodyPr>
          <a:lstStyle/>
          <a:p>
            <a:pPr algn="ctr"/>
            <a:r>
              <a:rPr lang="en-SG" sz="1050" dirty="0"/>
              <a:t>Persistent Volume Claim</a:t>
            </a:r>
            <a:endParaRPr lang="en-SG" sz="1600" dirty="0"/>
          </a:p>
        </p:txBody>
      </p:sp>
      <p:sp>
        <p:nvSpPr>
          <p:cNvPr id="30" name="TextBox 29">
            <a:extLst>
              <a:ext uri="{FF2B5EF4-FFF2-40B4-BE49-F238E27FC236}">
                <a16:creationId xmlns:a16="http://schemas.microsoft.com/office/drawing/2014/main" id="{63071526-626F-E9D5-DA35-89BCD94E0E0D}"/>
              </a:ext>
            </a:extLst>
          </p:cNvPr>
          <p:cNvSpPr txBox="1"/>
          <p:nvPr/>
        </p:nvSpPr>
        <p:spPr>
          <a:xfrm>
            <a:off x="5477566" y="553766"/>
            <a:ext cx="1539502" cy="253916"/>
          </a:xfrm>
          <a:prstGeom prst="rect">
            <a:avLst/>
          </a:prstGeom>
          <a:noFill/>
        </p:spPr>
        <p:txBody>
          <a:bodyPr wrap="square" rtlCol="0">
            <a:spAutoFit/>
          </a:bodyPr>
          <a:lstStyle/>
          <a:p>
            <a:pPr algn="ctr"/>
            <a:r>
              <a:rPr lang="en-SG" sz="1050" dirty="0"/>
              <a:t>Persistent Volume</a:t>
            </a:r>
            <a:endParaRPr lang="en-SG" sz="1600" dirty="0"/>
          </a:p>
        </p:txBody>
      </p:sp>
      <p:sp>
        <p:nvSpPr>
          <p:cNvPr id="31" name="TextBox 30">
            <a:extLst>
              <a:ext uri="{FF2B5EF4-FFF2-40B4-BE49-F238E27FC236}">
                <a16:creationId xmlns:a16="http://schemas.microsoft.com/office/drawing/2014/main" id="{34DCA26E-D935-85C4-DE9B-8EB108F685FD}"/>
              </a:ext>
            </a:extLst>
          </p:cNvPr>
          <p:cNvSpPr txBox="1"/>
          <p:nvPr/>
        </p:nvSpPr>
        <p:spPr>
          <a:xfrm>
            <a:off x="7191257" y="1557055"/>
            <a:ext cx="1108253" cy="253916"/>
          </a:xfrm>
          <a:prstGeom prst="rect">
            <a:avLst/>
          </a:prstGeom>
          <a:noFill/>
        </p:spPr>
        <p:txBody>
          <a:bodyPr wrap="square" rtlCol="0">
            <a:spAutoFit/>
          </a:bodyPr>
          <a:lstStyle/>
          <a:p>
            <a:pPr algn="ctr"/>
            <a:r>
              <a:rPr lang="en-SG" sz="1050" dirty="0"/>
              <a:t>Storage Class</a:t>
            </a:r>
            <a:endParaRPr lang="en-SG" sz="1600" dirty="0"/>
          </a:p>
        </p:txBody>
      </p:sp>
    </p:spTree>
    <p:extLst>
      <p:ext uri="{BB962C8B-B14F-4D97-AF65-F5344CB8AC3E}">
        <p14:creationId xmlns:p14="http://schemas.microsoft.com/office/powerpoint/2010/main" val="349462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16"/>
                                        </p:tgtEl>
                                        <p:attrNameLst>
                                          <p:attrName>style.visibility</p:attrName>
                                        </p:attrNameLst>
                                      </p:cBhvr>
                                      <p:to>
                                        <p:strVal val="visible"/>
                                      </p:to>
                                    </p:set>
                                    <p:animEffect transition="in" filter="fade">
                                      <p:cBhvr>
                                        <p:cTn id="7" dur="500"/>
                                        <p:tgtEl>
                                          <p:spTgt spid="41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10" presetClass="entr" presetSubtype="0" fill="hold" nodeType="withEffect">
                                  <p:stCondLst>
                                    <p:cond delay="0"/>
                                  </p:stCondLst>
                                  <p:childTnLst>
                                    <p:set>
                                      <p:cBhvr>
                                        <p:cTn id="14" dur="1" fill="hold">
                                          <p:stCondLst>
                                            <p:cond delay="0"/>
                                          </p:stCondLst>
                                        </p:cTn>
                                        <p:tgtEl>
                                          <p:spTgt spid="4102"/>
                                        </p:tgtEl>
                                        <p:attrNameLst>
                                          <p:attrName>style.visibility</p:attrName>
                                        </p:attrNameLst>
                                      </p:cBhvr>
                                      <p:to>
                                        <p:strVal val="visible"/>
                                      </p:to>
                                    </p:set>
                                    <p:animEffect transition="in" filter="fade">
                                      <p:cBhvr>
                                        <p:cTn id="15" dur="500"/>
                                        <p:tgtEl>
                                          <p:spTgt spid="410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nodeType="withEffect">
                                  <p:stCondLst>
                                    <p:cond delay="0"/>
                                  </p:stCondLst>
                                  <p:childTnLst>
                                    <p:set>
                                      <p:cBhvr>
                                        <p:cTn id="23" dur="1" fill="hold">
                                          <p:stCondLst>
                                            <p:cond delay="0"/>
                                          </p:stCondLst>
                                        </p:cTn>
                                        <p:tgtEl>
                                          <p:spTgt spid="4106"/>
                                        </p:tgtEl>
                                        <p:attrNameLst>
                                          <p:attrName>style.visibility</p:attrName>
                                        </p:attrNameLst>
                                      </p:cBhvr>
                                      <p:to>
                                        <p:strVal val="visible"/>
                                      </p:to>
                                    </p:set>
                                    <p:animEffect transition="in" filter="fade">
                                      <p:cBhvr>
                                        <p:cTn id="24" dur="500"/>
                                        <p:tgtEl>
                                          <p:spTgt spid="410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10" presetClass="entr" presetSubtype="0"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10" presetClass="entr" presetSubtype="0" fill="hold" nodeType="withEffect">
                                  <p:stCondLst>
                                    <p:cond delay="0"/>
                                  </p:stCondLst>
                                  <p:childTnLst>
                                    <p:set>
                                      <p:cBhvr>
                                        <p:cTn id="32" dur="1" fill="hold">
                                          <p:stCondLst>
                                            <p:cond delay="0"/>
                                          </p:stCondLst>
                                        </p:cTn>
                                        <p:tgtEl>
                                          <p:spTgt spid="4104"/>
                                        </p:tgtEl>
                                        <p:attrNameLst>
                                          <p:attrName>style.visibility</p:attrName>
                                        </p:attrNameLst>
                                      </p:cBhvr>
                                      <p:to>
                                        <p:strVal val="visible"/>
                                      </p:to>
                                    </p:set>
                                    <p:animEffect transition="in" filter="fade">
                                      <p:cBhvr>
                                        <p:cTn id="33" dur="500"/>
                                        <p:tgtEl>
                                          <p:spTgt spid="410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10"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500"/>
                                        <p:tgtEl>
                                          <p:spTgt spid="42"/>
                                        </p:tgtEl>
                                      </p:cBhvr>
                                    </p:animEffect>
                                  </p:childTnLst>
                                </p:cTn>
                              </p:par>
                              <p:par>
                                <p:cTn id="40" presetID="10" presetClass="entr" presetSubtype="0" fill="hold" nodeType="withEffect">
                                  <p:stCondLst>
                                    <p:cond delay="0"/>
                                  </p:stCondLst>
                                  <p:childTnLst>
                                    <p:set>
                                      <p:cBhvr>
                                        <p:cTn id="41" dur="1" fill="hold">
                                          <p:stCondLst>
                                            <p:cond delay="0"/>
                                          </p:stCondLst>
                                        </p:cTn>
                                        <p:tgtEl>
                                          <p:spTgt spid="4110"/>
                                        </p:tgtEl>
                                        <p:attrNameLst>
                                          <p:attrName>style.visibility</p:attrName>
                                        </p:attrNameLst>
                                      </p:cBhvr>
                                      <p:to>
                                        <p:strVal val="visible"/>
                                      </p:to>
                                    </p:set>
                                    <p:animEffect transition="in" filter="fade">
                                      <p:cBhvr>
                                        <p:cTn id="42" dur="500"/>
                                        <p:tgtEl>
                                          <p:spTgt spid="411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4112"/>
                                        </p:tgtEl>
                                        <p:attrNameLst>
                                          <p:attrName>style.visibility</p:attrName>
                                        </p:attrNameLst>
                                      </p:cBhvr>
                                      <p:to>
                                        <p:strVal val="visible"/>
                                      </p:to>
                                    </p:set>
                                    <p:animEffect transition="in" filter="fade">
                                      <p:cBhvr>
                                        <p:cTn id="50" dur="1000"/>
                                        <p:tgtEl>
                                          <p:spTgt spid="4112"/>
                                        </p:tgtEl>
                                      </p:cBhvr>
                                    </p:animEffect>
                                    <p:anim calcmode="lin" valueType="num">
                                      <p:cBhvr>
                                        <p:cTn id="51" dur="1000" fill="hold"/>
                                        <p:tgtEl>
                                          <p:spTgt spid="4112"/>
                                        </p:tgtEl>
                                        <p:attrNameLst>
                                          <p:attrName>ppt_x</p:attrName>
                                        </p:attrNameLst>
                                      </p:cBhvr>
                                      <p:tavLst>
                                        <p:tav tm="0">
                                          <p:val>
                                            <p:strVal val="#ppt_x"/>
                                          </p:val>
                                        </p:tav>
                                        <p:tav tm="100000">
                                          <p:val>
                                            <p:strVal val="#ppt_x"/>
                                          </p:val>
                                        </p:tav>
                                      </p:tavLst>
                                    </p:anim>
                                    <p:anim calcmode="lin" valueType="num">
                                      <p:cBhvr>
                                        <p:cTn id="52" dur="1000" fill="hold"/>
                                        <p:tgtEl>
                                          <p:spTgt spid="4112"/>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1000"/>
                                        <p:tgtEl>
                                          <p:spTgt spid="31"/>
                                        </p:tgtEl>
                                      </p:cBhvr>
                                    </p:animEffect>
                                    <p:anim calcmode="lin" valueType="num">
                                      <p:cBhvr>
                                        <p:cTn id="56" dur="1000" fill="hold"/>
                                        <p:tgtEl>
                                          <p:spTgt spid="31"/>
                                        </p:tgtEl>
                                        <p:attrNameLst>
                                          <p:attrName>ppt_x</p:attrName>
                                        </p:attrNameLst>
                                      </p:cBhvr>
                                      <p:tavLst>
                                        <p:tav tm="0">
                                          <p:val>
                                            <p:strVal val="#ppt_x"/>
                                          </p:val>
                                        </p:tav>
                                        <p:tav tm="100000">
                                          <p:val>
                                            <p:strVal val="#ppt_x"/>
                                          </p:val>
                                        </p:tav>
                                      </p:tavLst>
                                    </p:anim>
                                    <p:anim calcmode="lin" valueType="num">
                                      <p:cBhvr>
                                        <p:cTn id="57"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6"/>
                                        </p:tgtEl>
                                        <p:attrNameLst>
                                          <p:attrName>style.visibility</p:attrName>
                                        </p:attrNameLst>
                                      </p:cBhvr>
                                      <p:to>
                                        <p:strVal val="visible"/>
                                      </p:to>
                                    </p:set>
                                    <p:animEffect transition="in" filter="fade">
                                      <p:cBhvr>
                                        <p:cTn id="62" dur="500"/>
                                        <p:tgtEl>
                                          <p:spTgt spid="66"/>
                                        </p:tgtEl>
                                      </p:cBhvr>
                                    </p:animEffect>
                                  </p:childTnLst>
                                </p:cTn>
                              </p:par>
                              <p:par>
                                <p:cTn id="63" presetID="10" presetClass="entr" presetSubtype="0" fill="hold" nodeType="withEffect">
                                  <p:stCondLst>
                                    <p:cond delay="0"/>
                                  </p:stCondLst>
                                  <p:childTnLst>
                                    <p:set>
                                      <p:cBhvr>
                                        <p:cTn id="64" dur="1" fill="hold">
                                          <p:stCondLst>
                                            <p:cond delay="0"/>
                                          </p:stCondLst>
                                        </p:cTn>
                                        <p:tgtEl>
                                          <p:spTgt spid="4120"/>
                                        </p:tgtEl>
                                        <p:attrNameLst>
                                          <p:attrName>style.visibility</p:attrName>
                                        </p:attrNameLst>
                                      </p:cBhvr>
                                      <p:to>
                                        <p:strVal val="visible"/>
                                      </p:to>
                                    </p:set>
                                    <p:animEffect transition="in" filter="fade">
                                      <p:cBhvr>
                                        <p:cTn id="65" dur="500"/>
                                        <p:tgtEl>
                                          <p:spTgt spid="4120"/>
                                        </p:tgtEl>
                                      </p:cBhvr>
                                    </p:animEffect>
                                  </p:childTnLst>
                                </p:cTn>
                              </p:par>
                              <p:par>
                                <p:cTn id="66" presetID="10" presetClass="entr" presetSubtype="0" fill="hold" nodeType="withEffect">
                                  <p:stCondLst>
                                    <p:cond delay="0"/>
                                  </p:stCondLst>
                                  <p:childTnLst>
                                    <p:set>
                                      <p:cBhvr>
                                        <p:cTn id="67" dur="1" fill="hold">
                                          <p:stCondLst>
                                            <p:cond delay="0"/>
                                          </p:stCondLst>
                                        </p:cTn>
                                        <p:tgtEl>
                                          <p:spTgt spid="72"/>
                                        </p:tgtEl>
                                        <p:attrNameLst>
                                          <p:attrName>style.visibility</p:attrName>
                                        </p:attrNameLst>
                                      </p:cBhvr>
                                      <p:to>
                                        <p:strVal val="visible"/>
                                      </p:to>
                                    </p:set>
                                    <p:animEffect transition="in" filter="fade">
                                      <p:cBhvr>
                                        <p:cTn id="68" dur="500"/>
                                        <p:tgtEl>
                                          <p:spTgt spid="72"/>
                                        </p:tgtEl>
                                      </p:cBhvr>
                                    </p:animEffect>
                                  </p:childTnLst>
                                </p:cTn>
                              </p:par>
                              <p:par>
                                <p:cTn id="69" presetID="10" presetClass="entr" presetSubtype="0" fill="hold" nodeType="withEffect">
                                  <p:stCondLst>
                                    <p:cond delay="0"/>
                                  </p:stCondLst>
                                  <p:childTnLst>
                                    <p:set>
                                      <p:cBhvr>
                                        <p:cTn id="70" dur="1" fill="hold">
                                          <p:stCondLst>
                                            <p:cond delay="0"/>
                                          </p:stCondLst>
                                        </p:cTn>
                                        <p:tgtEl>
                                          <p:spTgt spid="4118"/>
                                        </p:tgtEl>
                                        <p:attrNameLst>
                                          <p:attrName>style.visibility</p:attrName>
                                        </p:attrNameLst>
                                      </p:cBhvr>
                                      <p:to>
                                        <p:strVal val="visible"/>
                                      </p:to>
                                    </p:set>
                                    <p:animEffect transition="in" filter="fade">
                                      <p:cBhvr>
                                        <p:cTn id="71" dur="500"/>
                                        <p:tgtEl>
                                          <p:spTgt spid="411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fade">
                                      <p:cBhvr>
                                        <p:cTn id="74" dur="500"/>
                                        <p:tgtEl>
                                          <p:spTgt spid="3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500"/>
                                        <p:tgtEl>
                                          <p:spTgt spid="29"/>
                                        </p:tgtEl>
                                      </p:cBhvr>
                                    </p:animEffect>
                                  </p:childTnLst>
                                </p:cTn>
                              </p:par>
                              <p:par>
                                <p:cTn id="78" presetID="10" presetClass="entr" presetSubtype="0" fill="hold" nodeType="withEffect">
                                  <p:stCondLst>
                                    <p:cond delay="0"/>
                                  </p:stCondLst>
                                  <p:childTnLst>
                                    <p:set>
                                      <p:cBhvr>
                                        <p:cTn id="79" dur="1" fill="hold">
                                          <p:stCondLst>
                                            <p:cond delay="0"/>
                                          </p:stCondLst>
                                        </p:cTn>
                                        <p:tgtEl>
                                          <p:spTgt spid="62"/>
                                        </p:tgtEl>
                                        <p:attrNameLst>
                                          <p:attrName>style.visibility</p:attrName>
                                        </p:attrNameLst>
                                      </p:cBhvr>
                                      <p:to>
                                        <p:strVal val="visible"/>
                                      </p:to>
                                    </p:set>
                                    <p:animEffect transition="in" filter="fade">
                                      <p:cBhvr>
                                        <p:cTn id="80" dur="500"/>
                                        <p:tgtEl>
                                          <p:spTgt spid="62"/>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4108"/>
                                        </p:tgtEl>
                                        <p:attrNameLst>
                                          <p:attrName>style.visibility</p:attrName>
                                        </p:attrNameLst>
                                      </p:cBhvr>
                                      <p:to>
                                        <p:strVal val="visible"/>
                                      </p:to>
                                    </p:set>
                                    <p:animEffect transition="in" filter="fade">
                                      <p:cBhvr>
                                        <p:cTn id="85" dur="500"/>
                                        <p:tgtEl>
                                          <p:spTgt spid="4108"/>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nodeType="clickEffect">
                                  <p:stCondLst>
                                    <p:cond delay="0"/>
                                  </p:stCondLst>
                                  <p:childTnLst>
                                    <p:set>
                                      <p:cBhvr>
                                        <p:cTn id="89" dur="1" fill="hold">
                                          <p:stCondLst>
                                            <p:cond delay="0"/>
                                          </p:stCondLst>
                                        </p:cTn>
                                        <p:tgtEl>
                                          <p:spTgt spid="4096"/>
                                        </p:tgtEl>
                                        <p:attrNameLst>
                                          <p:attrName>style.visibility</p:attrName>
                                        </p:attrNameLst>
                                      </p:cBhvr>
                                      <p:to>
                                        <p:strVal val="visible"/>
                                      </p:to>
                                    </p:set>
                                    <p:animEffect transition="in" filter="wipe(down)">
                                      <p:cBhvr>
                                        <p:cTn id="90" dur="500"/>
                                        <p:tgtEl>
                                          <p:spTgt spid="4096"/>
                                        </p:tgtEl>
                                      </p:cBhvr>
                                    </p:animEffect>
                                  </p:childTnLst>
                                </p:cTn>
                              </p:par>
                              <p:par>
                                <p:cTn id="91" presetID="22" presetClass="entr" presetSubtype="4" fill="hold" nodeType="withEffect">
                                  <p:stCondLst>
                                    <p:cond delay="0"/>
                                  </p:stCondLst>
                                  <p:childTnLst>
                                    <p:set>
                                      <p:cBhvr>
                                        <p:cTn id="92" dur="1" fill="hold">
                                          <p:stCondLst>
                                            <p:cond delay="0"/>
                                          </p:stCondLst>
                                        </p:cTn>
                                        <p:tgtEl>
                                          <p:spTgt spid="75"/>
                                        </p:tgtEl>
                                        <p:attrNameLst>
                                          <p:attrName>style.visibility</p:attrName>
                                        </p:attrNameLst>
                                      </p:cBhvr>
                                      <p:to>
                                        <p:strVal val="visible"/>
                                      </p:to>
                                    </p:set>
                                    <p:animEffect transition="in" filter="wipe(down)">
                                      <p:cBhvr>
                                        <p:cTn id="93"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5" grpId="0"/>
      <p:bldP spid="26" grpId="0"/>
      <p:bldP spid="27" grpId="0"/>
      <p:bldP spid="29" grpId="0"/>
      <p:bldP spid="30" grpId="0"/>
      <p:bldP spid="3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ctrTitle"/>
          </p:nvPr>
        </p:nvSpPr>
        <p:spPr>
          <a:xfrm>
            <a:off x="921200" y="1284978"/>
            <a:ext cx="72057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dirty="0">
                <a:solidFill>
                  <a:schemeClr val="accent3"/>
                </a:solidFill>
              </a:rPr>
              <a:t>1</a:t>
            </a:r>
            <a:endParaRPr sz="6000" dirty="0">
              <a:solidFill>
                <a:schemeClr val="accent3"/>
              </a:solidFill>
            </a:endParaRPr>
          </a:p>
          <a:p>
            <a:pPr marL="0" lvl="0" indent="0" algn="l" rtl="0">
              <a:spcBef>
                <a:spcPts val="0"/>
              </a:spcBef>
              <a:spcAft>
                <a:spcPts val="0"/>
              </a:spcAft>
              <a:buNone/>
            </a:pPr>
            <a:r>
              <a:rPr lang="en" dirty="0"/>
              <a:t>TABLE OF CONTENTS</a:t>
            </a:r>
            <a:endParaRPr dirty="0"/>
          </a:p>
        </p:txBody>
      </p:sp>
      <p:sp>
        <p:nvSpPr>
          <p:cNvPr id="97" name="Google Shape;97;p14"/>
          <p:cNvSpPr txBox="1">
            <a:spLocks noGrp="1"/>
          </p:cNvSpPr>
          <p:nvPr>
            <p:ph type="subTitle" idx="1"/>
          </p:nvPr>
        </p:nvSpPr>
        <p:spPr>
          <a:xfrm>
            <a:off x="4698564" y="3108819"/>
            <a:ext cx="35424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Let’s start with an overview of this sharing</a:t>
            </a:r>
            <a:endParaRPr dirty="0"/>
          </a:p>
        </p:txBody>
      </p:sp>
      <p:sp>
        <p:nvSpPr>
          <p:cNvPr id="98" name="Google Shape;98;p14"/>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5" name="Google Shape;564;p46">
            <a:extLst>
              <a:ext uri="{FF2B5EF4-FFF2-40B4-BE49-F238E27FC236}">
                <a16:creationId xmlns:a16="http://schemas.microsoft.com/office/drawing/2014/main" id="{755A33B3-4E49-3EA3-CD90-88C86F228130}"/>
              </a:ext>
            </a:extLst>
          </p:cNvPr>
          <p:cNvSpPr/>
          <p:nvPr/>
        </p:nvSpPr>
        <p:spPr>
          <a:xfrm>
            <a:off x="6264256" y="1967417"/>
            <a:ext cx="1124422" cy="918989"/>
          </a:xfrm>
          <a:custGeom>
            <a:avLst/>
            <a:gdLst/>
            <a:ahLst/>
            <a:cxnLst/>
            <a:rect l="l" t="t" r="r" b="b"/>
            <a:pathLst>
              <a:path w="17398" h="14965" extrusionOk="0">
                <a:moveTo>
                  <a:pt x="4258" y="12069"/>
                </a:moveTo>
                <a:lnTo>
                  <a:pt x="4599" y="12093"/>
                </a:lnTo>
                <a:lnTo>
                  <a:pt x="4769" y="12093"/>
                </a:lnTo>
                <a:lnTo>
                  <a:pt x="4721" y="12264"/>
                </a:lnTo>
                <a:lnTo>
                  <a:pt x="4672" y="12458"/>
                </a:lnTo>
                <a:lnTo>
                  <a:pt x="4672" y="12580"/>
                </a:lnTo>
                <a:lnTo>
                  <a:pt x="4477" y="12580"/>
                </a:lnTo>
                <a:lnTo>
                  <a:pt x="4307" y="12215"/>
                </a:lnTo>
                <a:lnTo>
                  <a:pt x="4258" y="12069"/>
                </a:lnTo>
                <a:close/>
                <a:moveTo>
                  <a:pt x="3991" y="12069"/>
                </a:moveTo>
                <a:lnTo>
                  <a:pt x="3991" y="12166"/>
                </a:lnTo>
                <a:lnTo>
                  <a:pt x="3991" y="12239"/>
                </a:lnTo>
                <a:lnTo>
                  <a:pt x="4015" y="12434"/>
                </a:lnTo>
                <a:lnTo>
                  <a:pt x="4064" y="12580"/>
                </a:lnTo>
                <a:lnTo>
                  <a:pt x="3553" y="12629"/>
                </a:lnTo>
                <a:lnTo>
                  <a:pt x="3529" y="12531"/>
                </a:lnTo>
                <a:lnTo>
                  <a:pt x="3504" y="12434"/>
                </a:lnTo>
                <a:lnTo>
                  <a:pt x="3480" y="12361"/>
                </a:lnTo>
                <a:lnTo>
                  <a:pt x="3456" y="12118"/>
                </a:lnTo>
                <a:lnTo>
                  <a:pt x="3456" y="12093"/>
                </a:lnTo>
                <a:lnTo>
                  <a:pt x="3991" y="12069"/>
                </a:lnTo>
                <a:close/>
                <a:moveTo>
                  <a:pt x="4940" y="12093"/>
                </a:moveTo>
                <a:lnTo>
                  <a:pt x="5499" y="12166"/>
                </a:lnTo>
                <a:lnTo>
                  <a:pt x="5475" y="12264"/>
                </a:lnTo>
                <a:lnTo>
                  <a:pt x="5451" y="12361"/>
                </a:lnTo>
                <a:lnTo>
                  <a:pt x="5451" y="12483"/>
                </a:lnTo>
                <a:lnTo>
                  <a:pt x="5475" y="12629"/>
                </a:lnTo>
                <a:lnTo>
                  <a:pt x="5378" y="12604"/>
                </a:lnTo>
                <a:lnTo>
                  <a:pt x="5061" y="12604"/>
                </a:lnTo>
                <a:lnTo>
                  <a:pt x="5061" y="12531"/>
                </a:lnTo>
                <a:lnTo>
                  <a:pt x="4988" y="12312"/>
                </a:lnTo>
                <a:lnTo>
                  <a:pt x="4940" y="12093"/>
                </a:lnTo>
                <a:close/>
                <a:moveTo>
                  <a:pt x="13699" y="12069"/>
                </a:moveTo>
                <a:lnTo>
                  <a:pt x="13651" y="12215"/>
                </a:lnTo>
                <a:lnTo>
                  <a:pt x="13602" y="12361"/>
                </a:lnTo>
                <a:lnTo>
                  <a:pt x="13602" y="12653"/>
                </a:lnTo>
                <a:lnTo>
                  <a:pt x="13188" y="12653"/>
                </a:lnTo>
                <a:lnTo>
                  <a:pt x="13115" y="12385"/>
                </a:lnTo>
                <a:lnTo>
                  <a:pt x="13091" y="12093"/>
                </a:lnTo>
                <a:lnTo>
                  <a:pt x="13699" y="12069"/>
                </a:lnTo>
                <a:close/>
                <a:moveTo>
                  <a:pt x="13845" y="12069"/>
                </a:moveTo>
                <a:lnTo>
                  <a:pt x="14381" y="12093"/>
                </a:lnTo>
                <a:lnTo>
                  <a:pt x="14332" y="12215"/>
                </a:lnTo>
                <a:lnTo>
                  <a:pt x="14283" y="12361"/>
                </a:lnTo>
                <a:lnTo>
                  <a:pt x="14283" y="12507"/>
                </a:lnTo>
                <a:lnTo>
                  <a:pt x="14283" y="12677"/>
                </a:lnTo>
                <a:lnTo>
                  <a:pt x="13943" y="12653"/>
                </a:lnTo>
                <a:lnTo>
                  <a:pt x="13943" y="12361"/>
                </a:lnTo>
                <a:lnTo>
                  <a:pt x="13894" y="12215"/>
                </a:lnTo>
                <a:lnTo>
                  <a:pt x="13845" y="12069"/>
                </a:lnTo>
                <a:close/>
                <a:moveTo>
                  <a:pt x="3188" y="12093"/>
                </a:moveTo>
                <a:lnTo>
                  <a:pt x="3139" y="12215"/>
                </a:lnTo>
                <a:lnTo>
                  <a:pt x="3139" y="12434"/>
                </a:lnTo>
                <a:lnTo>
                  <a:pt x="3139" y="12556"/>
                </a:lnTo>
                <a:lnTo>
                  <a:pt x="3164" y="12653"/>
                </a:lnTo>
                <a:lnTo>
                  <a:pt x="2750" y="12726"/>
                </a:lnTo>
                <a:lnTo>
                  <a:pt x="2677" y="12726"/>
                </a:lnTo>
                <a:lnTo>
                  <a:pt x="2701" y="12677"/>
                </a:lnTo>
                <a:lnTo>
                  <a:pt x="2701" y="12629"/>
                </a:lnTo>
                <a:lnTo>
                  <a:pt x="2701" y="12580"/>
                </a:lnTo>
                <a:lnTo>
                  <a:pt x="2653" y="12531"/>
                </a:lnTo>
                <a:lnTo>
                  <a:pt x="2628" y="12458"/>
                </a:lnTo>
                <a:lnTo>
                  <a:pt x="2604" y="12361"/>
                </a:lnTo>
                <a:lnTo>
                  <a:pt x="2580" y="12166"/>
                </a:lnTo>
                <a:lnTo>
                  <a:pt x="3188" y="12093"/>
                </a:lnTo>
                <a:close/>
                <a:moveTo>
                  <a:pt x="5694" y="12215"/>
                </a:moveTo>
                <a:lnTo>
                  <a:pt x="5986" y="12288"/>
                </a:lnTo>
                <a:lnTo>
                  <a:pt x="6278" y="12361"/>
                </a:lnTo>
                <a:lnTo>
                  <a:pt x="6229" y="12507"/>
                </a:lnTo>
                <a:lnTo>
                  <a:pt x="6229" y="12677"/>
                </a:lnTo>
                <a:lnTo>
                  <a:pt x="6229" y="12726"/>
                </a:lnTo>
                <a:lnTo>
                  <a:pt x="5791" y="12653"/>
                </a:lnTo>
                <a:lnTo>
                  <a:pt x="5767" y="12531"/>
                </a:lnTo>
                <a:lnTo>
                  <a:pt x="5743" y="12410"/>
                </a:lnTo>
                <a:lnTo>
                  <a:pt x="5694" y="12215"/>
                </a:lnTo>
                <a:close/>
                <a:moveTo>
                  <a:pt x="13383" y="487"/>
                </a:moveTo>
                <a:lnTo>
                  <a:pt x="13699" y="511"/>
                </a:lnTo>
                <a:lnTo>
                  <a:pt x="14308" y="584"/>
                </a:lnTo>
                <a:lnTo>
                  <a:pt x="14648" y="657"/>
                </a:lnTo>
                <a:lnTo>
                  <a:pt x="14989" y="730"/>
                </a:lnTo>
                <a:lnTo>
                  <a:pt x="15305" y="827"/>
                </a:lnTo>
                <a:lnTo>
                  <a:pt x="15646" y="949"/>
                </a:lnTo>
                <a:lnTo>
                  <a:pt x="15938" y="1095"/>
                </a:lnTo>
                <a:lnTo>
                  <a:pt x="16230" y="1265"/>
                </a:lnTo>
                <a:lnTo>
                  <a:pt x="16498" y="1484"/>
                </a:lnTo>
                <a:lnTo>
                  <a:pt x="16741" y="1728"/>
                </a:lnTo>
                <a:lnTo>
                  <a:pt x="16741" y="1801"/>
                </a:lnTo>
                <a:lnTo>
                  <a:pt x="16790" y="2020"/>
                </a:lnTo>
                <a:lnTo>
                  <a:pt x="16838" y="2214"/>
                </a:lnTo>
                <a:lnTo>
                  <a:pt x="16887" y="2652"/>
                </a:lnTo>
                <a:lnTo>
                  <a:pt x="16887" y="3066"/>
                </a:lnTo>
                <a:lnTo>
                  <a:pt x="16911" y="3504"/>
                </a:lnTo>
                <a:lnTo>
                  <a:pt x="16887" y="4477"/>
                </a:lnTo>
                <a:lnTo>
                  <a:pt x="16863" y="5475"/>
                </a:lnTo>
                <a:lnTo>
                  <a:pt x="16814" y="6983"/>
                </a:lnTo>
                <a:lnTo>
                  <a:pt x="16790" y="8492"/>
                </a:lnTo>
                <a:lnTo>
                  <a:pt x="16838" y="10244"/>
                </a:lnTo>
                <a:lnTo>
                  <a:pt x="16838" y="11120"/>
                </a:lnTo>
                <a:lnTo>
                  <a:pt x="16790" y="11996"/>
                </a:lnTo>
                <a:lnTo>
                  <a:pt x="16473" y="11947"/>
                </a:lnTo>
                <a:lnTo>
                  <a:pt x="16181" y="11874"/>
                </a:lnTo>
                <a:lnTo>
                  <a:pt x="15622" y="11753"/>
                </a:lnTo>
                <a:lnTo>
                  <a:pt x="15354" y="11680"/>
                </a:lnTo>
                <a:lnTo>
                  <a:pt x="15062" y="11655"/>
                </a:lnTo>
                <a:lnTo>
                  <a:pt x="14405" y="11607"/>
                </a:lnTo>
                <a:lnTo>
                  <a:pt x="13724" y="11582"/>
                </a:lnTo>
                <a:lnTo>
                  <a:pt x="13067" y="11607"/>
                </a:lnTo>
                <a:lnTo>
                  <a:pt x="12385" y="11655"/>
                </a:lnTo>
                <a:lnTo>
                  <a:pt x="11850" y="11704"/>
                </a:lnTo>
                <a:lnTo>
                  <a:pt x="11315" y="11801"/>
                </a:lnTo>
                <a:lnTo>
                  <a:pt x="10780" y="11923"/>
                </a:lnTo>
                <a:lnTo>
                  <a:pt x="10269" y="12118"/>
                </a:lnTo>
                <a:lnTo>
                  <a:pt x="10025" y="12215"/>
                </a:lnTo>
                <a:lnTo>
                  <a:pt x="9733" y="12361"/>
                </a:lnTo>
                <a:lnTo>
                  <a:pt x="9417" y="12531"/>
                </a:lnTo>
                <a:lnTo>
                  <a:pt x="9149" y="12726"/>
                </a:lnTo>
                <a:lnTo>
                  <a:pt x="9101" y="11363"/>
                </a:lnTo>
                <a:lnTo>
                  <a:pt x="9052" y="10001"/>
                </a:lnTo>
                <a:lnTo>
                  <a:pt x="8979" y="8662"/>
                </a:lnTo>
                <a:lnTo>
                  <a:pt x="8955" y="7300"/>
                </a:lnTo>
                <a:lnTo>
                  <a:pt x="8955" y="5913"/>
                </a:lnTo>
                <a:lnTo>
                  <a:pt x="8930" y="4526"/>
                </a:lnTo>
                <a:lnTo>
                  <a:pt x="8930" y="3942"/>
                </a:lnTo>
                <a:lnTo>
                  <a:pt x="8930" y="3358"/>
                </a:lnTo>
                <a:lnTo>
                  <a:pt x="8930" y="2774"/>
                </a:lnTo>
                <a:lnTo>
                  <a:pt x="8930" y="2214"/>
                </a:lnTo>
                <a:lnTo>
                  <a:pt x="8930" y="2166"/>
                </a:lnTo>
                <a:lnTo>
                  <a:pt x="9222" y="2020"/>
                </a:lnTo>
                <a:lnTo>
                  <a:pt x="9490" y="1849"/>
                </a:lnTo>
                <a:lnTo>
                  <a:pt x="9758" y="1679"/>
                </a:lnTo>
                <a:lnTo>
                  <a:pt x="10001" y="1533"/>
                </a:lnTo>
                <a:lnTo>
                  <a:pt x="10877" y="1046"/>
                </a:lnTo>
                <a:lnTo>
                  <a:pt x="11339" y="827"/>
                </a:lnTo>
                <a:lnTo>
                  <a:pt x="11777" y="657"/>
                </a:lnTo>
                <a:lnTo>
                  <a:pt x="12069" y="560"/>
                </a:lnTo>
                <a:lnTo>
                  <a:pt x="12385" y="511"/>
                </a:lnTo>
                <a:lnTo>
                  <a:pt x="12702" y="487"/>
                </a:lnTo>
                <a:close/>
                <a:moveTo>
                  <a:pt x="12872" y="12093"/>
                </a:moveTo>
                <a:lnTo>
                  <a:pt x="12823" y="12166"/>
                </a:lnTo>
                <a:lnTo>
                  <a:pt x="12775" y="12264"/>
                </a:lnTo>
                <a:lnTo>
                  <a:pt x="12750" y="12361"/>
                </a:lnTo>
                <a:lnTo>
                  <a:pt x="12750" y="12458"/>
                </a:lnTo>
                <a:lnTo>
                  <a:pt x="12775" y="12677"/>
                </a:lnTo>
                <a:lnTo>
                  <a:pt x="12215" y="12726"/>
                </a:lnTo>
                <a:lnTo>
                  <a:pt x="12215" y="12702"/>
                </a:lnTo>
                <a:lnTo>
                  <a:pt x="12191" y="12629"/>
                </a:lnTo>
                <a:lnTo>
                  <a:pt x="12166" y="12580"/>
                </a:lnTo>
                <a:lnTo>
                  <a:pt x="12166" y="12434"/>
                </a:lnTo>
                <a:lnTo>
                  <a:pt x="12166" y="12191"/>
                </a:lnTo>
                <a:lnTo>
                  <a:pt x="12166" y="12166"/>
                </a:lnTo>
                <a:lnTo>
                  <a:pt x="12677" y="12118"/>
                </a:lnTo>
                <a:lnTo>
                  <a:pt x="12872" y="12093"/>
                </a:lnTo>
                <a:close/>
                <a:moveTo>
                  <a:pt x="14673" y="12093"/>
                </a:moveTo>
                <a:lnTo>
                  <a:pt x="15232" y="12166"/>
                </a:lnTo>
                <a:lnTo>
                  <a:pt x="15184" y="12239"/>
                </a:lnTo>
                <a:lnTo>
                  <a:pt x="15135" y="12312"/>
                </a:lnTo>
                <a:lnTo>
                  <a:pt x="15111" y="12410"/>
                </a:lnTo>
                <a:lnTo>
                  <a:pt x="15111" y="12483"/>
                </a:lnTo>
                <a:lnTo>
                  <a:pt x="15135" y="12629"/>
                </a:lnTo>
                <a:lnTo>
                  <a:pt x="15159" y="12775"/>
                </a:lnTo>
                <a:lnTo>
                  <a:pt x="15159" y="12775"/>
                </a:lnTo>
                <a:lnTo>
                  <a:pt x="14648" y="12702"/>
                </a:lnTo>
                <a:lnTo>
                  <a:pt x="14673" y="12410"/>
                </a:lnTo>
                <a:lnTo>
                  <a:pt x="14673" y="12239"/>
                </a:lnTo>
                <a:lnTo>
                  <a:pt x="14673" y="12093"/>
                </a:lnTo>
                <a:close/>
                <a:moveTo>
                  <a:pt x="6521" y="12458"/>
                </a:moveTo>
                <a:lnTo>
                  <a:pt x="6838" y="12580"/>
                </a:lnTo>
                <a:lnTo>
                  <a:pt x="6789" y="12702"/>
                </a:lnTo>
                <a:lnTo>
                  <a:pt x="6765" y="12848"/>
                </a:lnTo>
                <a:lnTo>
                  <a:pt x="6667" y="12799"/>
                </a:lnTo>
                <a:lnTo>
                  <a:pt x="6570" y="12629"/>
                </a:lnTo>
                <a:lnTo>
                  <a:pt x="6521" y="12458"/>
                </a:lnTo>
                <a:close/>
                <a:moveTo>
                  <a:pt x="2215" y="12239"/>
                </a:moveTo>
                <a:lnTo>
                  <a:pt x="2190" y="12361"/>
                </a:lnTo>
                <a:lnTo>
                  <a:pt x="2215" y="12507"/>
                </a:lnTo>
                <a:lnTo>
                  <a:pt x="2239" y="12629"/>
                </a:lnTo>
                <a:lnTo>
                  <a:pt x="2312" y="12750"/>
                </a:lnTo>
                <a:lnTo>
                  <a:pt x="2336" y="12775"/>
                </a:lnTo>
                <a:lnTo>
                  <a:pt x="1850" y="12872"/>
                </a:lnTo>
                <a:lnTo>
                  <a:pt x="1850" y="12604"/>
                </a:lnTo>
                <a:lnTo>
                  <a:pt x="1850" y="12312"/>
                </a:lnTo>
                <a:lnTo>
                  <a:pt x="2215" y="12239"/>
                </a:lnTo>
                <a:close/>
                <a:moveTo>
                  <a:pt x="11850" y="12191"/>
                </a:moveTo>
                <a:lnTo>
                  <a:pt x="11826" y="12385"/>
                </a:lnTo>
                <a:lnTo>
                  <a:pt x="11826" y="12580"/>
                </a:lnTo>
                <a:lnTo>
                  <a:pt x="11850" y="12775"/>
                </a:lnTo>
                <a:lnTo>
                  <a:pt x="11315" y="12848"/>
                </a:lnTo>
                <a:lnTo>
                  <a:pt x="11242" y="12872"/>
                </a:lnTo>
                <a:lnTo>
                  <a:pt x="11193" y="12823"/>
                </a:lnTo>
                <a:lnTo>
                  <a:pt x="11193" y="12775"/>
                </a:lnTo>
                <a:lnTo>
                  <a:pt x="11193" y="12580"/>
                </a:lnTo>
                <a:lnTo>
                  <a:pt x="11193" y="12410"/>
                </a:lnTo>
                <a:lnTo>
                  <a:pt x="11169" y="12337"/>
                </a:lnTo>
                <a:lnTo>
                  <a:pt x="11510" y="12239"/>
                </a:lnTo>
                <a:lnTo>
                  <a:pt x="11850" y="12191"/>
                </a:lnTo>
                <a:close/>
                <a:moveTo>
                  <a:pt x="4842" y="511"/>
                </a:moveTo>
                <a:lnTo>
                  <a:pt x="5183" y="535"/>
                </a:lnTo>
                <a:lnTo>
                  <a:pt x="5548" y="584"/>
                </a:lnTo>
                <a:lnTo>
                  <a:pt x="5889" y="657"/>
                </a:lnTo>
                <a:lnTo>
                  <a:pt x="6229" y="754"/>
                </a:lnTo>
                <a:lnTo>
                  <a:pt x="6546" y="876"/>
                </a:lnTo>
                <a:lnTo>
                  <a:pt x="6862" y="1022"/>
                </a:lnTo>
                <a:lnTo>
                  <a:pt x="7178" y="1168"/>
                </a:lnTo>
                <a:lnTo>
                  <a:pt x="7470" y="1363"/>
                </a:lnTo>
                <a:lnTo>
                  <a:pt x="7738" y="1557"/>
                </a:lnTo>
                <a:lnTo>
                  <a:pt x="8006" y="1801"/>
                </a:lnTo>
                <a:lnTo>
                  <a:pt x="8225" y="2044"/>
                </a:lnTo>
                <a:lnTo>
                  <a:pt x="8444" y="2287"/>
                </a:lnTo>
                <a:lnTo>
                  <a:pt x="8492" y="2360"/>
                </a:lnTo>
                <a:lnTo>
                  <a:pt x="8444" y="2847"/>
                </a:lnTo>
                <a:lnTo>
                  <a:pt x="8419" y="3358"/>
                </a:lnTo>
                <a:lnTo>
                  <a:pt x="8444" y="4331"/>
                </a:lnTo>
                <a:lnTo>
                  <a:pt x="8468" y="5718"/>
                </a:lnTo>
                <a:lnTo>
                  <a:pt x="8468" y="7105"/>
                </a:lnTo>
                <a:lnTo>
                  <a:pt x="8468" y="7835"/>
                </a:lnTo>
                <a:lnTo>
                  <a:pt x="8492" y="8565"/>
                </a:lnTo>
                <a:lnTo>
                  <a:pt x="8541" y="10049"/>
                </a:lnTo>
                <a:lnTo>
                  <a:pt x="8614" y="11509"/>
                </a:lnTo>
                <a:lnTo>
                  <a:pt x="8663" y="12969"/>
                </a:lnTo>
                <a:lnTo>
                  <a:pt x="8663" y="12969"/>
                </a:lnTo>
                <a:lnTo>
                  <a:pt x="7860" y="12507"/>
                </a:lnTo>
                <a:lnTo>
                  <a:pt x="7446" y="12288"/>
                </a:lnTo>
                <a:lnTo>
                  <a:pt x="7032" y="12069"/>
                </a:lnTo>
                <a:lnTo>
                  <a:pt x="6765" y="11947"/>
                </a:lnTo>
                <a:lnTo>
                  <a:pt x="6497" y="11850"/>
                </a:lnTo>
                <a:lnTo>
                  <a:pt x="6205" y="11777"/>
                </a:lnTo>
                <a:lnTo>
                  <a:pt x="5937" y="11704"/>
                </a:lnTo>
                <a:lnTo>
                  <a:pt x="5353" y="11607"/>
                </a:lnTo>
                <a:lnTo>
                  <a:pt x="4769" y="11534"/>
                </a:lnTo>
                <a:lnTo>
                  <a:pt x="3650" y="11534"/>
                </a:lnTo>
                <a:lnTo>
                  <a:pt x="3066" y="11558"/>
                </a:lnTo>
                <a:lnTo>
                  <a:pt x="2507" y="11631"/>
                </a:lnTo>
                <a:lnTo>
                  <a:pt x="2044" y="11704"/>
                </a:lnTo>
                <a:lnTo>
                  <a:pt x="1533" y="11801"/>
                </a:lnTo>
                <a:lnTo>
                  <a:pt x="1290" y="11874"/>
                </a:lnTo>
                <a:lnTo>
                  <a:pt x="1047" y="11947"/>
                </a:lnTo>
                <a:lnTo>
                  <a:pt x="828" y="12045"/>
                </a:lnTo>
                <a:lnTo>
                  <a:pt x="609" y="12166"/>
                </a:lnTo>
                <a:lnTo>
                  <a:pt x="609" y="12166"/>
                </a:lnTo>
                <a:lnTo>
                  <a:pt x="633" y="11972"/>
                </a:lnTo>
                <a:lnTo>
                  <a:pt x="657" y="11777"/>
                </a:lnTo>
                <a:lnTo>
                  <a:pt x="657" y="11485"/>
                </a:lnTo>
                <a:lnTo>
                  <a:pt x="584" y="10147"/>
                </a:lnTo>
                <a:lnTo>
                  <a:pt x="536" y="9490"/>
                </a:lnTo>
                <a:lnTo>
                  <a:pt x="536" y="8833"/>
                </a:lnTo>
                <a:lnTo>
                  <a:pt x="560" y="7908"/>
                </a:lnTo>
                <a:lnTo>
                  <a:pt x="609" y="7008"/>
                </a:lnTo>
                <a:lnTo>
                  <a:pt x="657" y="6083"/>
                </a:lnTo>
                <a:lnTo>
                  <a:pt x="657" y="5645"/>
                </a:lnTo>
                <a:lnTo>
                  <a:pt x="657" y="5183"/>
                </a:lnTo>
                <a:lnTo>
                  <a:pt x="609" y="4234"/>
                </a:lnTo>
                <a:lnTo>
                  <a:pt x="584" y="3309"/>
                </a:lnTo>
                <a:lnTo>
                  <a:pt x="584" y="2896"/>
                </a:lnTo>
                <a:lnTo>
                  <a:pt x="609" y="2506"/>
                </a:lnTo>
                <a:lnTo>
                  <a:pt x="657" y="1728"/>
                </a:lnTo>
                <a:lnTo>
                  <a:pt x="949" y="1582"/>
                </a:lnTo>
                <a:lnTo>
                  <a:pt x="1241" y="1460"/>
                </a:lnTo>
                <a:lnTo>
                  <a:pt x="1801" y="1241"/>
                </a:lnTo>
                <a:lnTo>
                  <a:pt x="2653" y="949"/>
                </a:lnTo>
                <a:lnTo>
                  <a:pt x="3504" y="681"/>
                </a:lnTo>
                <a:lnTo>
                  <a:pt x="3821" y="608"/>
                </a:lnTo>
                <a:lnTo>
                  <a:pt x="4161" y="535"/>
                </a:lnTo>
                <a:lnTo>
                  <a:pt x="4502" y="511"/>
                </a:lnTo>
                <a:close/>
                <a:moveTo>
                  <a:pt x="15354" y="12191"/>
                </a:moveTo>
                <a:lnTo>
                  <a:pt x="15646" y="12239"/>
                </a:lnTo>
                <a:lnTo>
                  <a:pt x="15938" y="12337"/>
                </a:lnTo>
                <a:lnTo>
                  <a:pt x="15889" y="12507"/>
                </a:lnTo>
                <a:lnTo>
                  <a:pt x="15889" y="12653"/>
                </a:lnTo>
                <a:lnTo>
                  <a:pt x="15889" y="12994"/>
                </a:lnTo>
                <a:lnTo>
                  <a:pt x="15524" y="12872"/>
                </a:lnTo>
                <a:lnTo>
                  <a:pt x="15500" y="12702"/>
                </a:lnTo>
                <a:lnTo>
                  <a:pt x="15427" y="12507"/>
                </a:lnTo>
                <a:lnTo>
                  <a:pt x="15378" y="12337"/>
                </a:lnTo>
                <a:lnTo>
                  <a:pt x="15330" y="12191"/>
                </a:lnTo>
                <a:close/>
                <a:moveTo>
                  <a:pt x="1509" y="12385"/>
                </a:moveTo>
                <a:lnTo>
                  <a:pt x="1460" y="12677"/>
                </a:lnTo>
                <a:lnTo>
                  <a:pt x="1436" y="12848"/>
                </a:lnTo>
                <a:lnTo>
                  <a:pt x="1460" y="13018"/>
                </a:lnTo>
                <a:lnTo>
                  <a:pt x="1290" y="13091"/>
                </a:lnTo>
                <a:lnTo>
                  <a:pt x="1290" y="12969"/>
                </a:lnTo>
                <a:lnTo>
                  <a:pt x="1290" y="12726"/>
                </a:lnTo>
                <a:lnTo>
                  <a:pt x="1266" y="12580"/>
                </a:lnTo>
                <a:lnTo>
                  <a:pt x="1241" y="12458"/>
                </a:lnTo>
                <a:lnTo>
                  <a:pt x="1509" y="12385"/>
                </a:lnTo>
                <a:close/>
                <a:moveTo>
                  <a:pt x="10926" y="12385"/>
                </a:moveTo>
                <a:lnTo>
                  <a:pt x="10877" y="12531"/>
                </a:lnTo>
                <a:lnTo>
                  <a:pt x="10828" y="12750"/>
                </a:lnTo>
                <a:lnTo>
                  <a:pt x="10804" y="12969"/>
                </a:lnTo>
                <a:lnTo>
                  <a:pt x="10366" y="13091"/>
                </a:lnTo>
                <a:lnTo>
                  <a:pt x="10366" y="12921"/>
                </a:lnTo>
                <a:lnTo>
                  <a:pt x="10366" y="12750"/>
                </a:lnTo>
                <a:lnTo>
                  <a:pt x="10366" y="12677"/>
                </a:lnTo>
                <a:lnTo>
                  <a:pt x="10342" y="12604"/>
                </a:lnTo>
                <a:lnTo>
                  <a:pt x="10536" y="12531"/>
                </a:lnTo>
                <a:lnTo>
                  <a:pt x="10926" y="12385"/>
                </a:lnTo>
                <a:close/>
                <a:moveTo>
                  <a:pt x="7105" y="12726"/>
                </a:moveTo>
                <a:lnTo>
                  <a:pt x="7641" y="13018"/>
                </a:lnTo>
                <a:lnTo>
                  <a:pt x="7616" y="13115"/>
                </a:lnTo>
                <a:lnTo>
                  <a:pt x="7616" y="13140"/>
                </a:lnTo>
                <a:lnTo>
                  <a:pt x="7397" y="13042"/>
                </a:lnTo>
                <a:lnTo>
                  <a:pt x="7178" y="12969"/>
                </a:lnTo>
                <a:lnTo>
                  <a:pt x="7130" y="12823"/>
                </a:lnTo>
                <a:lnTo>
                  <a:pt x="7105" y="12726"/>
                </a:lnTo>
                <a:close/>
                <a:moveTo>
                  <a:pt x="16181" y="12410"/>
                </a:moveTo>
                <a:lnTo>
                  <a:pt x="16303" y="12458"/>
                </a:lnTo>
                <a:lnTo>
                  <a:pt x="16254" y="12604"/>
                </a:lnTo>
                <a:lnTo>
                  <a:pt x="16230" y="12775"/>
                </a:lnTo>
                <a:lnTo>
                  <a:pt x="16206" y="13140"/>
                </a:lnTo>
                <a:lnTo>
                  <a:pt x="16157" y="13115"/>
                </a:lnTo>
                <a:lnTo>
                  <a:pt x="16206" y="13067"/>
                </a:lnTo>
                <a:lnTo>
                  <a:pt x="16206" y="12994"/>
                </a:lnTo>
                <a:lnTo>
                  <a:pt x="16181" y="12702"/>
                </a:lnTo>
                <a:lnTo>
                  <a:pt x="16181" y="12410"/>
                </a:lnTo>
                <a:close/>
                <a:moveTo>
                  <a:pt x="10025" y="12750"/>
                </a:moveTo>
                <a:lnTo>
                  <a:pt x="9977" y="12994"/>
                </a:lnTo>
                <a:lnTo>
                  <a:pt x="9928" y="13213"/>
                </a:lnTo>
                <a:lnTo>
                  <a:pt x="9928" y="13261"/>
                </a:lnTo>
                <a:lnTo>
                  <a:pt x="9563" y="13432"/>
                </a:lnTo>
                <a:lnTo>
                  <a:pt x="9563" y="13286"/>
                </a:lnTo>
                <a:lnTo>
                  <a:pt x="9563" y="13164"/>
                </a:lnTo>
                <a:lnTo>
                  <a:pt x="9539" y="13067"/>
                </a:lnTo>
                <a:lnTo>
                  <a:pt x="9539" y="13042"/>
                </a:lnTo>
                <a:lnTo>
                  <a:pt x="9563" y="13018"/>
                </a:lnTo>
                <a:lnTo>
                  <a:pt x="9782" y="12896"/>
                </a:lnTo>
                <a:lnTo>
                  <a:pt x="10025" y="12750"/>
                </a:lnTo>
                <a:close/>
                <a:moveTo>
                  <a:pt x="8030" y="13261"/>
                </a:moveTo>
                <a:lnTo>
                  <a:pt x="8322" y="13432"/>
                </a:lnTo>
                <a:lnTo>
                  <a:pt x="8614" y="13553"/>
                </a:lnTo>
                <a:lnTo>
                  <a:pt x="8565" y="13675"/>
                </a:lnTo>
                <a:lnTo>
                  <a:pt x="8541" y="13870"/>
                </a:lnTo>
                <a:lnTo>
                  <a:pt x="8419" y="13724"/>
                </a:lnTo>
                <a:lnTo>
                  <a:pt x="8298" y="13602"/>
                </a:lnTo>
                <a:lnTo>
                  <a:pt x="8030" y="13383"/>
                </a:lnTo>
                <a:lnTo>
                  <a:pt x="8030" y="13261"/>
                </a:lnTo>
                <a:close/>
                <a:moveTo>
                  <a:pt x="9247" y="13261"/>
                </a:moveTo>
                <a:lnTo>
                  <a:pt x="9247" y="13383"/>
                </a:lnTo>
                <a:lnTo>
                  <a:pt x="9271" y="13578"/>
                </a:lnTo>
                <a:lnTo>
                  <a:pt x="9052" y="13724"/>
                </a:lnTo>
                <a:lnTo>
                  <a:pt x="8857" y="13894"/>
                </a:lnTo>
                <a:lnTo>
                  <a:pt x="8857" y="13699"/>
                </a:lnTo>
                <a:lnTo>
                  <a:pt x="8857" y="13626"/>
                </a:lnTo>
                <a:lnTo>
                  <a:pt x="8930" y="13602"/>
                </a:lnTo>
                <a:lnTo>
                  <a:pt x="8979" y="13553"/>
                </a:lnTo>
                <a:lnTo>
                  <a:pt x="9052" y="13456"/>
                </a:lnTo>
                <a:lnTo>
                  <a:pt x="9101" y="13407"/>
                </a:lnTo>
                <a:lnTo>
                  <a:pt x="9149" y="13334"/>
                </a:lnTo>
                <a:lnTo>
                  <a:pt x="9247" y="13261"/>
                </a:lnTo>
                <a:close/>
                <a:moveTo>
                  <a:pt x="4550" y="0"/>
                </a:moveTo>
                <a:lnTo>
                  <a:pt x="4185" y="24"/>
                </a:lnTo>
                <a:lnTo>
                  <a:pt x="3845" y="49"/>
                </a:lnTo>
                <a:lnTo>
                  <a:pt x="3504" y="122"/>
                </a:lnTo>
                <a:lnTo>
                  <a:pt x="3042" y="243"/>
                </a:lnTo>
                <a:lnTo>
                  <a:pt x="2580" y="414"/>
                </a:lnTo>
                <a:lnTo>
                  <a:pt x="1679" y="754"/>
                </a:lnTo>
                <a:lnTo>
                  <a:pt x="1290" y="876"/>
                </a:lnTo>
                <a:lnTo>
                  <a:pt x="852" y="1046"/>
                </a:lnTo>
                <a:lnTo>
                  <a:pt x="633" y="1168"/>
                </a:lnTo>
                <a:lnTo>
                  <a:pt x="438" y="1290"/>
                </a:lnTo>
                <a:lnTo>
                  <a:pt x="292" y="1436"/>
                </a:lnTo>
                <a:lnTo>
                  <a:pt x="195" y="1606"/>
                </a:lnTo>
                <a:lnTo>
                  <a:pt x="171" y="1703"/>
                </a:lnTo>
                <a:lnTo>
                  <a:pt x="195" y="1801"/>
                </a:lnTo>
                <a:lnTo>
                  <a:pt x="122" y="2093"/>
                </a:lnTo>
                <a:lnTo>
                  <a:pt x="73" y="2409"/>
                </a:lnTo>
                <a:lnTo>
                  <a:pt x="49" y="2725"/>
                </a:lnTo>
                <a:lnTo>
                  <a:pt x="49" y="3066"/>
                </a:lnTo>
                <a:lnTo>
                  <a:pt x="73" y="3699"/>
                </a:lnTo>
                <a:lnTo>
                  <a:pt x="98" y="4331"/>
                </a:lnTo>
                <a:lnTo>
                  <a:pt x="122" y="5183"/>
                </a:lnTo>
                <a:lnTo>
                  <a:pt x="122" y="6034"/>
                </a:lnTo>
                <a:lnTo>
                  <a:pt x="98" y="6886"/>
                </a:lnTo>
                <a:lnTo>
                  <a:pt x="25" y="7738"/>
                </a:lnTo>
                <a:lnTo>
                  <a:pt x="0" y="8468"/>
                </a:lnTo>
                <a:lnTo>
                  <a:pt x="0" y="9198"/>
                </a:lnTo>
                <a:lnTo>
                  <a:pt x="0" y="9928"/>
                </a:lnTo>
                <a:lnTo>
                  <a:pt x="49" y="10633"/>
                </a:lnTo>
                <a:lnTo>
                  <a:pt x="122" y="11680"/>
                </a:lnTo>
                <a:lnTo>
                  <a:pt x="122" y="12045"/>
                </a:lnTo>
                <a:lnTo>
                  <a:pt x="122" y="12166"/>
                </a:lnTo>
                <a:lnTo>
                  <a:pt x="171" y="12264"/>
                </a:lnTo>
                <a:lnTo>
                  <a:pt x="195" y="12337"/>
                </a:lnTo>
                <a:lnTo>
                  <a:pt x="292" y="12385"/>
                </a:lnTo>
                <a:lnTo>
                  <a:pt x="341" y="12410"/>
                </a:lnTo>
                <a:lnTo>
                  <a:pt x="365" y="12507"/>
                </a:lnTo>
                <a:lnTo>
                  <a:pt x="414" y="12580"/>
                </a:lnTo>
                <a:lnTo>
                  <a:pt x="487" y="12629"/>
                </a:lnTo>
                <a:lnTo>
                  <a:pt x="584" y="12629"/>
                </a:lnTo>
                <a:lnTo>
                  <a:pt x="803" y="12580"/>
                </a:lnTo>
                <a:lnTo>
                  <a:pt x="803" y="12896"/>
                </a:lnTo>
                <a:lnTo>
                  <a:pt x="803" y="13188"/>
                </a:lnTo>
                <a:lnTo>
                  <a:pt x="828" y="13334"/>
                </a:lnTo>
                <a:lnTo>
                  <a:pt x="876" y="13480"/>
                </a:lnTo>
                <a:lnTo>
                  <a:pt x="925" y="13529"/>
                </a:lnTo>
                <a:lnTo>
                  <a:pt x="998" y="13578"/>
                </a:lnTo>
                <a:lnTo>
                  <a:pt x="1144" y="13578"/>
                </a:lnTo>
                <a:lnTo>
                  <a:pt x="1217" y="13553"/>
                </a:lnTo>
                <a:lnTo>
                  <a:pt x="1241" y="13529"/>
                </a:lnTo>
                <a:lnTo>
                  <a:pt x="1363" y="13529"/>
                </a:lnTo>
                <a:lnTo>
                  <a:pt x="1485" y="13505"/>
                </a:lnTo>
                <a:lnTo>
                  <a:pt x="1704" y="13432"/>
                </a:lnTo>
                <a:lnTo>
                  <a:pt x="2142" y="13310"/>
                </a:lnTo>
                <a:lnTo>
                  <a:pt x="2604" y="13213"/>
                </a:lnTo>
                <a:lnTo>
                  <a:pt x="3188" y="13140"/>
                </a:lnTo>
                <a:lnTo>
                  <a:pt x="3772" y="13091"/>
                </a:lnTo>
                <a:lnTo>
                  <a:pt x="4356" y="13067"/>
                </a:lnTo>
                <a:lnTo>
                  <a:pt x="4940" y="13091"/>
                </a:lnTo>
                <a:lnTo>
                  <a:pt x="5402" y="13115"/>
                </a:lnTo>
                <a:lnTo>
                  <a:pt x="5937" y="13164"/>
                </a:lnTo>
                <a:lnTo>
                  <a:pt x="6473" y="13261"/>
                </a:lnTo>
                <a:lnTo>
                  <a:pt x="6740" y="13334"/>
                </a:lnTo>
                <a:lnTo>
                  <a:pt x="7008" y="13407"/>
                </a:lnTo>
                <a:lnTo>
                  <a:pt x="7251" y="13505"/>
                </a:lnTo>
                <a:lnTo>
                  <a:pt x="7495" y="13626"/>
                </a:lnTo>
                <a:lnTo>
                  <a:pt x="7714" y="13772"/>
                </a:lnTo>
                <a:lnTo>
                  <a:pt x="7908" y="13918"/>
                </a:lnTo>
                <a:lnTo>
                  <a:pt x="8079" y="14088"/>
                </a:lnTo>
                <a:lnTo>
                  <a:pt x="8225" y="14307"/>
                </a:lnTo>
                <a:lnTo>
                  <a:pt x="8322" y="14526"/>
                </a:lnTo>
                <a:lnTo>
                  <a:pt x="8371" y="14794"/>
                </a:lnTo>
                <a:lnTo>
                  <a:pt x="8419" y="14891"/>
                </a:lnTo>
                <a:lnTo>
                  <a:pt x="8468" y="14940"/>
                </a:lnTo>
                <a:lnTo>
                  <a:pt x="8565" y="14964"/>
                </a:lnTo>
                <a:lnTo>
                  <a:pt x="8638" y="14964"/>
                </a:lnTo>
                <a:lnTo>
                  <a:pt x="8736" y="14916"/>
                </a:lnTo>
                <a:lnTo>
                  <a:pt x="8809" y="14843"/>
                </a:lnTo>
                <a:lnTo>
                  <a:pt x="8857" y="14770"/>
                </a:lnTo>
                <a:lnTo>
                  <a:pt x="8857" y="14648"/>
                </a:lnTo>
                <a:lnTo>
                  <a:pt x="8833" y="14599"/>
                </a:lnTo>
                <a:lnTo>
                  <a:pt x="9052" y="14332"/>
                </a:lnTo>
                <a:lnTo>
                  <a:pt x="9247" y="14113"/>
                </a:lnTo>
                <a:lnTo>
                  <a:pt x="9514" y="13943"/>
                </a:lnTo>
                <a:lnTo>
                  <a:pt x="9806" y="13772"/>
                </a:lnTo>
                <a:lnTo>
                  <a:pt x="10220" y="13602"/>
                </a:lnTo>
                <a:lnTo>
                  <a:pt x="10658" y="13456"/>
                </a:lnTo>
                <a:lnTo>
                  <a:pt x="11096" y="13334"/>
                </a:lnTo>
                <a:lnTo>
                  <a:pt x="11534" y="13261"/>
                </a:lnTo>
                <a:lnTo>
                  <a:pt x="12045" y="13188"/>
                </a:lnTo>
                <a:lnTo>
                  <a:pt x="12580" y="13140"/>
                </a:lnTo>
                <a:lnTo>
                  <a:pt x="13626" y="13091"/>
                </a:lnTo>
                <a:lnTo>
                  <a:pt x="13967" y="13091"/>
                </a:lnTo>
                <a:lnTo>
                  <a:pt x="14308" y="13115"/>
                </a:lnTo>
                <a:lnTo>
                  <a:pt x="14648" y="13140"/>
                </a:lnTo>
                <a:lnTo>
                  <a:pt x="14965" y="13188"/>
                </a:lnTo>
                <a:lnTo>
                  <a:pt x="15305" y="13261"/>
                </a:lnTo>
                <a:lnTo>
                  <a:pt x="15622" y="13359"/>
                </a:lnTo>
                <a:lnTo>
                  <a:pt x="15938" y="13480"/>
                </a:lnTo>
                <a:lnTo>
                  <a:pt x="16254" y="13651"/>
                </a:lnTo>
                <a:lnTo>
                  <a:pt x="16303" y="13675"/>
                </a:lnTo>
                <a:lnTo>
                  <a:pt x="16376" y="13675"/>
                </a:lnTo>
                <a:lnTo>
                  <a:pt x="16425" y="13651"/>
                </a:lnTo>
                <a:lnTo>
                  <a:pt x="16473" y="13626"/>
                </a:lnTo>
                <a:lnTo>
                  <a:pt x="16522" y="13578"/>
                </a:lnTo>
                <a:lnTo>
                  <a:pt x="16546" y="13529"/>
                </a:lnTo>
                <a:lnTo>
                  <a:pt x="16571" y="13456"/>
                </a:lnTo>
                <a:lnTo>
                  <a:pt x="16571" y="13407"/>
                </a:lnTo>
                <a:lnTo>
                  <a:pt x="16595" y="13310"/>
                </a:lnTo>
                <a:lnTo>
                  <a:pt x="16595" y="12921"/>
                </a:lnTo>
                <a:lnTo>
                  <a:pt x="16571" y="12531"/>
                </a:lnTo>
                <a:lnTo>
                  <a:pt x="16765" y="12556"/>
                </a:lnTo>
                <a:lnTo>
                  <a:pt x="16911" y="12556"/>
                </a:lnTo>
                <a:lnTo>
                  <a:pt x="17082" y="12531"/>
                </a:lnTo>
                <a:lnTo>
                  <a:pt x="17228" y="12483"/>
                </a:lnTo>
                <a:lnTo>
                  <a:pt x="17301" y="12458"/>
                </a:lnTo>
                <a:lnTo>
                  <a:pt x="17325" y="12410"/>
                </a:lnTo>
                <a:lnTo>
                  <a:pt x="17374" y="12361"/>
                </a:lnTo>
                <a:lnTo>
                  <a:pt x="17374" y="12312"/>
                </a:lnTo>
                <a:lnTo>
                  <a:pt x="17398" y="12264"/>
                </a:lnTo>
                <a:lnTo>
                  <a:pt x="17374" y="12191"/>
                </a:lnTo>
                <a:lnTo>
                  <a:pt x="17349" y="12142"/>
                </a:lnTo>
                <a:lnTo>
                  <a:pt x="17301" y="12118"/>
                </a:lnTo>
                <a:lnTo>
                  <a:pt x="17325" y="11972"/>
                </a:lnTo>
                <a:lnTo>
                  <a:pt x="17349" y="11826"/>
                </a:lnTo>
                <a:lnTo>
                  <a:pt x="17349" y="11558"/>
                </a:lnTo>
                <a:lnTo>
                  <a:pt x="17325" y="10998"/>
                </a:lnTo>
                <a:lnTo>
                  <a:pt x="17301" y="8881"/>
                </a:lnTo>
                <a:lnTo>
                  <a:pt x="17301" y="7178"/>
                </a:lnTo>
                <a:lnTo>
                  <a:pt x="17301" y="6326"/>
                </a:lnTo>
                <a:lnTo>
                  <a:pt x="17349" y="5475"/>
                </a:lnTo>
                <a:lnTo>
                  <a:pt x="17374" y="4380"/>
                </a:lnTo>
                <a:lnTo>
                  <a:pt x="17374" y="3820"/>
                </a:lnTo>
                <a:lnTo>
                  <a:pt x="17374" y="3285"/>
                </a:lnTo>
                <a:lnTo>
                  <a:pt x="17349" y="2920"/>
                </a:lnTo>
                <a:lnTo>
                  <a:pt x="17325" y="2531"/>
                </a:lnTo>
                <a:lnTo>
                  <a:pt x="17301" y="2336"/>
                </a:lnTo>
                <a:lnTo>
                  <a:pt x="17276" y="2141"/>
                </a:lnTo>
                <a:lnTo>
                  <a:pt x="17228" y="1971"/>
                </a:lnTo>
                <a:lnTo>
                  <a:pt x="17130" y="1801"/>
                </a:lnTo>
                <a:lnTo>
                  <a:pt x="17179" y="1728"/>
                </a:lnTo>
                <a:lnTo>
                  <a:pt x="17203" y="1630"/>
                </a:lnTo>
                <a:lnTo>
                  <a:pt x="17203" y="1557"/>
                </a:lnTo>
                <a:lnTo>
                  <a:pt x="17155" y="1460"/>
                </a:lnTo>
                <a:lnTo>
                  <a:pt x="16911" y="1217"/>
                </a:lnTo>
                <a:lnTo>
                  <a:pt x="16644" y="998"/>
                </a:lnTo>
                <a:lnTo>
                  <a:pt x="16352" y="803"/>
                </a:lnTo>
                <a:lnTo>
                  <a:pt x="16035" y="633"/>
                </a:lnTo>
                <a:lnTo>
                  <a:pt x="15719" y="487"/>
                </a:lnTo>
                <a:lnTo>
                  <a:pt x="15378" y="365"/>
                </a:lnTo>
                <a:lnTo>
                  <a:pt x="15038" y="268"/>
                </a:lnTo>
                <a:lnTo>
                  <a:pt x="14697" y="195"/>
                </a:lnTo>
                <a:lnTo>
                  <a:pt x="14356" y="146"/>
                </a:lnTo>
                <a:lnTo>
                  <a:pt x="14016" y="97"/>
                </a:lnTo>
                <a:lnTo>
                  <a:pt x="13626" y="49"/>
                </a:lnTo>
                <a:lnTo>
                  <a:pt x="13261" y="24"/>
                </a:lnTo>
                <a:lnTo>
                  <a:pt x="12896" y="24"/>
                </a:lnTo>
                <a:lnTo>
                  <a:pt x="12531" y="49"/>
                </a:lnTo>
                <a:lnTo>
                  <a:pt x="12166" y="97"/>
                </a:lnTo>
                <a:lnTo>
                  <a:pt x="11826" y="170"/>
                </a:lnTo>
                <a:lnTo>
                  <a:pt x="11583" y="243"/>
                </a:lnTo>
                <a:lnTo>
                  <a:pt x="11339" y="316"/>
                </a:lnTo>
                <a:lnTo>
                  <a:pt x="10877" y="560"/>
                </a:lnTo>
                <a:lnTo>
                  <a:pt x="10415" y="803"/>
                </a:lnTo>
                <a:lnTo>
                  <a:pt x="9977" y="1046"/>
                </a:lnTo>
                <a:lnTo>
                  <a:pt x="9441" y="1338"/>
                </a:lnTo>
                <a:lnTo>
                  <a:pt x="9125" y="1509"/>
                </a:lnTo>
                <a:lnTo>
                  <a:pt x="8857" y="1703"/>
                </a:lnTo>
                <a:lnTo>
                  <a:pt x="8809" y="1679"/>
                </a:lnTo>
                <a:lnTo>
                  <a:pt x="8687" y="1679"/>
                </a:lnTo>
                <a:lnTo>
                  <a:pt x="8638" y="1728"/>
                </a:lnTo>
                <a:lnTo>
                  <a:pt x="8419" y="1460"/>
                </a:lnTo>
                <a:lnTo>
                  <a:pt x="8152" y="1217"/>
                </a:lnTo>
                <a:lnTo>
                  <a:pt x="7884" y="1022"/>
                </a:lnTo>
                <a:lnTo>
                  <a:pt x="7592" y="803"/>
                </a:lnTo>
                <a:lnTo>
                  <a:pt x="7276" y="633"/>
                </a:lnTo>
                <a:lnTo>
                  <a:pt x="6959" y="487"/>
                </a:lnTo>
                <a:lnTo>
                  <a:pt x="6643" y="341"/>
                </a:lnTo>
                <a:lnTo>
                  <a:pt x="6302" y="243"/>
                </a:lnTo>
                <a:lnTo>
                  <a:pt x="5962" y="146"/>
                </a:lnTo>
                <a:lnTo>
                  <a:pt x="5597" y="73"/>
                </a:lnTo>
                <a:lnTo>
                  <a:pt x="5256" y="24"/>
                </a:lnTo>
                <a:lnTo>
                  <a:pt x="48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79AB3ED-F1F0-C21D-456B-D6833C3440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pic>
        <p:nvPicPr>
          <p:cNvPr id="5" name="Picture 4" descr="A close-up of a pen&#10;&#10;Description automatically generated">
            <a:extLst>
              <a:ext uri="{FF2B5EF4-FFF2-40B4-BE49-F238E27FC236}">
                <a16:creationId xmlns:a16="http://schemas.microsoft.com/office/drawing/2014/main" id="{69965056-F4B0-E40A-A8D9-04B79C8D1CD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0" y="0"/>
            <a:ext cx="9144000" cy="5143499"/>
          </a:xfrm>
          <a:prstGeom prst="rect">
            <a:avLst/>
          </a:prstGeom>
        </p:spPr>
      </p:pic>
      <p:sp>
        <p:nvSpPr>
          <p:cNvPr id="7" name="TextBox 6">
            <a:extLst>
              <a:ext uri="{FF2B5EF4-FFF2-40B4-BE49-F238E27FC236}">
                <a16:creationId xmlns:a16="http://schemas.microsoft.com/office/drawing/2014/main" id="{F2F0636A-9A63-BE7D-C79C-446B709DF8C9}"/>
              </a:ext>
            </a:extLst>
          </p:cNvPr>
          <p:cNvSpPr txBox="1"/>
          <p:nvPr/>
        </p:nvSpPr>
        <p:spPr>
          <a:xfrm>
            <a:off x="298173" y="249789"/>
            <a:ext cx="4750904" cy="400110"/>
          </a:xfrm>
          <a:prstGeom prst="rect">
            <a:avLst/>
          </a:prstGeom>
          <a:noFill/>
        </p:spPr>
        <p:txBody>
          <a:bodyPr wrap="square">
            <a:spAutoFit/>
          </a:bodyPr>
          <a:lstStyle/>
          <a:p>
            <a:r>
              <a:rPr lang="en-SG" sz="2000" b="1" u="sng" dirty="0"/>
              <a:t>Other Useful Commands:</a:t>
            </a:r>
          </a:p>
        </p:txBody>
      </p:sp>
      <p:sp>
        <p:nvSpPr>
          <p:cNvPr id="9" name="TextBox 8">
            <a:extLst>
              <a:ext uri="{FF2B5EF4-FFF2-40B4-BE49-F238E27FC236}">
                <a16:creationId xmlns:a16="http://schemas.microsoft.com/office/drawing/2014/main" id="{B8F672B9-C9D9-EC15-19EF-E590ABC24E87}"/>
              </a:ext>
            </a:extLst>
          </p:cNvPr>
          <p:cNvSpPr txBox="1"/>
          <p:nvPr/>
        </p:nvSpPr>
        <p:spPr>
          <a:xfrm>
            <a:off x="298173" y="901594"/>
            <a:ext cx="8032827" cy="4031873"/>
          </a:xfrm>
          <a:prstGeom prst="rect">
            <a:avLst/>
          </a:prstGeom>
          <a:noFill/>
        </p:spPr>
        <p:txBody>
          <a:bodyPr wrap="square" rtlCol="0">
            <a:spAutoFit/>
          </a:bodyPr>
          <a:lstStyle/>
          <a:p>
            <a:pPr marL="285750" indent="-285750">
              <a:buFont typeface="Wingdings" panose="05000000000000000000" pitchFamily="2" charset="2"/>
              <a:buChar char="v"/>
            </a:pPr>
            <a:r>
              <a:rPr lang="en-SG" sz="1600" dirty="0" err="1"/>
              <a:t>tanzu</a:t>
            </a:r>
            <a:r>
              <a:rPr lang="en-SG" sz="1600" dirty="0"/>
              <a:t> cluster scale &lt;CLUSTER-NAME&gt; --</a:t>
            </a:r>
            <a:r>
              <a:rPr lang="en-SG" sz="1600" dirty="0" err="1"/>
              <a:t>controlplane</a:t>
            </a:r>
            <a:r>
              <a:rPr lang="en-SG" sz="1600" dirty="0"/>
              <a:t>-machine-count { } --worker-machine-count { } --namespace &lt;NAMESPACE&gt;</a:t>
            </a:r>
          </a:p>
          <a:p>
            <a:endParaRPr lang="en-SG" sz="1600" dirty="0"/>
          </a:p>
          <a:p>
            <a:pPr marL="285750" indent="-285750">
              <a:buFont typeface="Wingdings" panose="05000000000000000000" pitchFamily="2" charset="2"/>
              <a:buChar char="v"/>
            </a:pPr>
            <a:r>
              <a:rPr lang="en-SG" sz="1600" dirty="0"/>
              <a:t>docker exec –it &lt;NODE NAME&gt; bash</a:t>
            </a:r>
          </a:p>
          <a:p>
            <a:endParaRPr lang="en-SG" sz="1600" dirty="0"/>
          </a:p>
          <a:p>
            <a:pPr marL="285750" indent="-285750">
              <a:buFont typeface="Wingdings" panose="05000000000000000000" pitchFamily="2" charset="2"/>
              <a:buChar char="v"/>
            </a:pPr>
            <a:r>
              <a:rPr lang="en-SG" sz="1600" dirty="0" err="1"/>
              <a:t>kubectl</a:t>
            </a:r>
            <a:r>
              <a:rPr lang="en-SG" sz="1600" dirty="0"/>
              <a:t> exec –it &lt;POD NAME&gt; bash</a:t>
            </a:r>
          </a:p>
          <a:p>
            <a:pPr marL="285750" indent="-285750">
              <a:buFont typeface="Wingdings" panose="05000000000000000000" pitchFamily="2" charset="2"/>
              <a:buChar char="v"/>
            </a:pPr>
            <a:endParaRPr lang="en-SG" sz="1600" dirty="0"/>
          </a:p>
          <a:p>
            <a:pPr marL="285750" indent="-285750">
              <a:buFont typeface="Wingdings" panose="05000000000000000000" pitchFamily="2" charset="2"/>
              <a:buChar char="v"/>
            </a:pPr>
            <a:r>
              <a:rPr lang="en-SG" sz="1600" dirty="0" err="1">
                <a:solidFill>
                  <a:srgbClr val="FF0000"/>
                </a:solidFill>
              </a:rPr>
              <a:t>kubectl</a:t>
            </a:r>
            <a:r>
              <a:rPr lang="en-SG" sz="1600" dirty="0">
                <a:solidFill>
                  <a:srgbClr val="FF0000"/>
                </a:solidFill>
              </a:rPr>
              <a:t> logs &lt;POD NAME&gt;</a:t>
            </a:r>
          </a:p>
          <a:p>
            <a:pPr marL="285750" indent="-285750">
              <a:buFont typeface="Wingdings" panose="05000000000000000000" pitchFamily="2" charset="2"/>
              <a:buChar char="v"/>
            </a:pPr>
            <a:endParaRPr lang="en-SG" sz="1600" dirty="0"/>
          </a:p>
          <a:p>
            <a:pPr marL="285750" indent="-285750">
              <a:buFont typeface="Wingdings" panose="05000000000000000000" pitchFamily="2" charset="2"/>
              <a:buChar char="v"/>
            </a:pPr>
            <a:r>
              <a:rPr lang="en-SG" sz="1600" dirty="0" err="1">
                <a:solidFill>
                  <a:srgbClr val="FF0000"/>
                </a:solidFill>
              </a:rPr>
              <a:t>kubectl</a:t>
            </a:r>
            <a:r>
              <a:rPr lang="en-SG" sz="1600" dirty="0">
                <a:solidFill>
                  <a:srgbClr val="FF0000"/>
                </a:solidFill>
              </a:rPr>
              <a:t> describe pod &lt;POD NAME&gt;</a:t>
            </a:r>
          </a:p>
          <a:p>
            <a:pPr marL="285750" indent="-285750">
              <a:buFont typeface="Wingdings" panose="05000000000000000000" pitchFamily="2" charset="2"/>
              <a:buChar char="v"/>
            </a:pPr>
            <a:endParaRPr lang="en-SG" sz="1600" dirty="0"/>
          </a:p>
          <a:p>
            <a:pPr marL="285750" indent="-285750">
              <a:buFont typeface="Wingdings" panose="05000000000000000000" pitchFamily="2" charset="2"/>
              <a:buChar char="v"/>
            </a:pPr>
            <a:r>
              <a:rPr lang="en-SG" sz="1600" dirty="0" err="1"/>
              <a:t>kubectl</a:t>
            </a:r>
            <a:r>
              <a:rPr lang="en-SG" sz="1600" dirty="0"/>
              <a:t> get endpoints &lt;SVC NAME&gt;</a:t>
            </a:r>
          </a:p>
          <a:p>
            <a:pPr marL="285750" indent="-285750">
              <a:buFont typeface="Wingdings" panose="05000000000000000000" pitchFamily="2" charset="2"/>
              <a:buChar char="v"/>
            </a:pPr>
            <a:endParaRPr lang="en-SG" sz="1600" dirty="0"/>
          </a:p>
          <a:p>
            <a:pPr marL="285750" indent="-285750">
              <a:buFont typeface="Wingdings" panose="05000000000000000000" pitchFamily="2" charset="2"/>
              <a:buChar char="v"/>
            </a:pPr>
            <a:r>
              <a:rPr lang="en-SG" sz="1600" dirty="0" err="1"/>
              <a:t>kubectl</a:t>
            </a:r>
            <a:r>
              <a:rPr lang="en-SG" sz="1600" dirty="0"/>
              <a:t> get pod &lt;POD NAME&gt; </a:t>
            </a:r>
            <a:r>
              <a:rPr lang="en-SG" sz="1600" dirty="0">
                <a:solidFill>
                  <a:schemeClr val="tx1"/>
                </a:solidFill>
              </a:rPr>
              <a:t>-o </a:t>
            </a:r>
            <a:r>
              <a:rPr lang="en-SG" sz="1600" dirty="0" err="1">
                <a:solidFill>
                  <a:schemeClr val="tx1"/>
                </a:solidFill>
              </a:rPr>
              <a:t>yaml</a:t>
            </a:r>
            <a:endParaRPr lang="en-SG" sz="1600" dirty="0">
              <a:solidFill>
                <a:schemeClr val="tx1"/>
              </a:solidFill>
            </a:endParaRPr>
          </a:p>
          <a:p>
            <a:pPr marL="285750" indent="-285750">
              <a:buFont typeface="Wingdings" panose="05000000000000000000" pitchFamily="2" charset="2"/>
              <a:buChar char="v"/>
            </a:pPr>
            <a:endParaRPr lang="en-SG" sz="1600" dirty="0"/>
          </a:p>
          <a:p>
            <a:pPr marL="285750" indent="-285750">
              <a:buFont typeface="Wingdings" panose="05000000000000000000" pitchFamily="2" charset="2"/>
              <a:buChar char="v"/>
            </a:pPr>
            <a:r>
              <a:rPr lang="en-SG" sz="1600" dirty="0" err="1"/>
              <a:t>kubectl</a:t>
            </a:r>
            <a:r>
              <a:rPr lang="en-SG" sz="1600" dirty="0"/>
              <a:t> delete pod/svc/deploy &lt;NAME OF RESOURCE&gt;</a:t>
            </a:r>
          </a:p>
        </p:txBody>
      </p:sp>
    </p:spTree>
    <p:extLst>
      <p:ext uri="{BB962C8B-B14F-4D97-AF65-F5344CB8AC3E}">
        <p14:creationId xmlns:p14="http://schemas.microsoft.com/office/powerpoint/2010/main" val="552459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031AE2-CA0B-76EF-453A-7057C54E249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
        <p:nvSpPr>
          <p:cNvPr id="5" name="TextBox 4">
            <a:extLst>
              <a:ext uri="{FF2B5EF4-FFF2-40B4-BE49-F238E27FC236}">
                <a16:creationId xmlns:a16="http://schemas.microsoft.com/office/drawing/2014/main" id="{27440914-3C3F-E0C7-D99D-41973D1A2E42}"/>
              </a:ext>
            </a:extLst>
          </p:cNvPr>
          <p:cNvSpPr txBox="1"/>
          <p:nvPr/>
        </p:nvSpPr>
        <p:spPr>
          <a:xfrm>
            <a:off x="275572" y="243370"/>
            <a:ext cx="2123161" cy="369332"/>
          </a:xfrm>
          <a:prstGeom prst="rect">
            <a:avLst/>
          </a:prstGeom>
          <a:noFill/>
        </p:spPr>
        <p:txBody>
          <a:bodyPr wrap="square">
            <a:spAutoFit/>
          </a:bodyPr>
          <a:lstStyle/>
          <a:p>
            <a:r>
              <a:rPr lang="en-SG" sz="1800" b="1" u="sng" dirty="0">
                <a:solidFill>
                  <a:schemeClr val="bg1"/>
                </a:solidFill>
              </a:rPr>
              <a:t>CONCLUSION</a:t>
            </a:r>
          </a:p>
        </p:txBody>
      </p:sp>
      <p:sp>
        <p:nvSpPr>
          <p:cNvPr id="6" name="TextBox 5">
            <a:extLst>
              <a:ext uri="{FF2B5EF4-FFF2-40B4-BE49-F238E27FC236}">
                <a16:creationId xmlns:a16="http://schemas.microsoft.com/office/drawing/2014/main" id="{C09824F2-C1E3-BCB0-8535-757A2650027C}"/>
              </a:ext>
            </a:extLst>
          </p:cNvPr>
          <p:cNvSpPr txBox="1"/>
          <p:nvPr/>
        </p:nvSpPr>
        <p:spPr>
          <a:xfrm>
            <a:off x="275572" y="819100"/>
            <a:ext cx="8862166" cy="3539430"/>
          </a:xfrm>
          <a:prstGeom prst="rect">
            <a:avLst/>
          </a:prstGeom>
          <a:noFill/>
        </p:spPr>
        <p:txBody>
          <a:bodyPr wrap="square" numCol="2" rtlCol="0">
            <a:spAutoFit/>
          </a:bodyPr>
          <a:lstStyle/>
          <a:p>
            <a:pPr marL="285750" indent="-285750">
              <a:buFont typeface="Wingdings" panose="05000000000000000000" pitchFamily="2" charset="2"/>
              <a:buChar char="ü"/>
            </a:pPr>
            <a:r>
              <a:rPr lang="en-SG" sz="1600" dirty="0">
                <a:solidFill>
                  <a:schemeClr val="bg1"/>
                </a:solidFill>
              </a:rPr>
              <a:t>Tanzu Community Edition (TCE) </a:t>
            </a:r>
          </a:p>
          <a:p>
            <a:pPr marL="285750" indent="-285750">
              <a:buFont typeface="Wingdings" panose="05000000000000000000" pitchFamily="2" charset="2"/>
              <a:buChar char="ü"/>
            </a:pPr>
            <a:endParaRPr lang="en-SG" sz="1600" dirty="0">
              <a:solidFill>
                <a:schemeClr val="bg1"/>
              </a:solidFill>
            </a:endParaRPr>
          </a:p>
          <a:p>
            <a:pPr marL="285750" indent="-285750">
              <a:buFont typeface="Wingdings" panose="05000000000000000000" pitchFamily="2" charset="2"/>
              <a:buChar char="ü"/>
            </a:pPr>
            <a:r>
              <a:rPr lang="en-SG" sz="1600" dirty="0">
                <a:solidFill>
                  <a:schemeClr val="bg1"/>
                </a:solidFill>
              </a:rPr>
              <a:t>Overview of TCE Unmanaged Cluster</a:t>
            </a:r>
          </a:p>
          <a:p>
            <a:pPr marL="285750" indent="-285750">
              <a:buFont typeface="Wingdings" panose="05000000000000000000" pitchFamily="2" charset="2"/>
              <a:buChar char="ü"/>
            </a:pPr>
            <a:endParaRPr lang="en-SG" sz="1600" dirty="0">
              <a:solidFill>
                <a:schemeClr val="bg1"/>
              </a:solidFill>
            </a:endParaRPr>
          </a:p>
          <a:p>
            <a:pPr marL="285750" indent="-285750">
              <a:buFont typeface="Wingdings" panose="05000000000000000000" pitchFamily="2" charset="2"/>
              <a:buChar char="ü"/>
            </a:pPr>
            <a:r>
              <a:rPr lang="en-SG" sz="1600" dirty="0">
                <a:solidFill>
                  <a:schemeClr val="bg1"/>
                </a:solidFill>
              </a:rPr>
              <a:t>Overview of TCE Managed Cluster</a:t>
            </a:r>
          </a:p>
          <a:p>
            <a:pPr marL="285750" indent="-285750">
              <a:buFont typeface="Wingdings" panose="05000000000000000000" pitchFamily="2" charset="2"/>
              <a:buChar char="ü"/>
            </a:pPr>
            <a:endParaRPr lang="en-SG" sz="1600" dirty="0">
              <a:solidFill>
                <a:schemeClr val="bg1"/>
              </a:solidFill>
            </a:endParaRPr>
          </a:p>
          <a:p>
            <a:pPr marL="285750" indent="-285750">
              <a:buFont typeface="Wingdings" panose="05000000000000000000" pitchFamily="2" charset="2"/>
              <a:buChar char="ü"/>
            </a:pPr>
            <a:r>
              <a:rPr lang="en-SG" sz="1600" dirty="0">
                <a:solidFill>
                  <a:schemeClr val="bg1"/>
                </a:solidFill>
              </a:rPr>
              <a:t>Understand how a Management Cluster is </a:t>
            </a:r>
          </a:p>
          <a:p>
            <a:r>
              <a:rPr lang="en-SG" sz="1600" dirty="0">
                <a:solidFill>
                  <a:schemeClr val="bg1"/>
                </a:solidFill>
              </a:rPr>
              <a:t>      Created</a:t>
            </a:r>
          </a:p>
          <a:p>
            <a:pPr marL="285750" indent="-285750">
              <a:buFont typeface="Wingdings" panose="05000000000000000000" pitchFamily="2" charset="2"/>
              <a:buChar char="ü"/>
            </a:pPr>
            <a:endParaRPr lang="en-SG" sz="1600" dirty="0">
              <a:solidFill>
                <a:schemeClr val="bg1"/>
              </a:solidFill>
            </a:endParaRPr>
          </a:p>
          <a:p>
            <a:pPr marL="285750" indent="-285750">
              <a:buFont typeface="Wingdings" panose="05000000000000000000" pitchFamily="2" charset="2"/>
              <a:buChar char="ü"/>
            </a:pPr>
            <a:endParaRPr lang="en-SG" sz="1600" dirty="0">
              <a:solidFill>
                <a:schemeClr val="bg1"/>
              </a:solidFill>
            </a:endParaRPr>
          </a:p>
          <a:p>
            <a:pPr marL="285750" indent="-285750">
              <a:buFont typeface="Wingdings" panose="05000000000000000000" pitchFamily="2" charset="2"/>
              <a:buChar char="ü"/>
            </a:pPr>
            <a:endParaRPr lang="en-SG" sz="1600" dirty="0">
              <a:solidFill>
                <a:schemeClr val="bg1"/>
              </a:solidFill>
            </a:endParaRPr>
          </a:p>
          <a:p>
            <a:pPr marL="285750" indent="-285750">
              <a:buFont typeface="Wingdings" panose="05000000000000000000" pitchFamily="2" charset="2"/>
              <a:buChar char="ü"/>
            </a:pPr>
            <a:endParaRPr lang="en-SG" sz="1600" dirty="0">
              <a:solidFill>
                <a:schemeClr val="bg1"/>
              </a:solidFill>
            </a:endParaRPr>
          </a:p>
          <a:p>
            <a:pPr marL="285750" indent="-285750">
              <a:buFont typeface="Wingdings" panose="05000000000000000000" pitchFamily="2" charset="2"/>
              <a:buChar char="ü"/>
            </a:pPr>
            <a:endParaRPr lang="en-SG" sz="1600" dirty="0">
              <a:solidFill>
                <a:schemeClr val="bg1"/>
              </a:solidFill>
            </a:endParaRPr>
          </a:p>
          <a:p>
            <a:endParaRPr lang="en-SG" sz="1600" dirty="0">
              <a:solidFill>
                <a:schemeClr val="bg1"/>
              </a:solidFill>
            </a:endParaRPr>
          </a:p>
          <a:p>
            <a:pPr marL="285750" indent="-285750">
              <a:buFont typeface="Wingdings" panose="05000000000000000000" pitchFamily="2" charset="2"/>
              <a:buChar char="ü"/>
            </a:pPr>
            <a:r>
              <a:rPr lang="en-SG" sz="1600" dirty="0">
                <a:solidFill>
                  <a:schemeClr val="bg1"/>
                </a:solidFill>
              </a:rPr>
              <a:t>Cluster API</a:t>
            </a:r>
          </a:p>
          <a:p>
            <a:pPr marL="285750" indent="-285750">
              <a:buFont typeface="Wingdings" panose="05000000000000000000" pitchFamily="2" charset="2"/>
              <a:buChar char="ü"/>
            </a:pPr>
            <a:endParaRPr lang="en-SG" sz="1600" dirty="0">
              <a:solidFill>
                <a:schemeClr val="bg1"/>
              </a:solidFill>
            </a:endParaRPr>
          </a:p>
          <a:p>
            <a:pPr marL="285750" indent="-285750">
              <a:buFont typeface="Wingdings" panose="05000000000000000000" pitchFamily="2" charset="2"/>
              <a:buChar char="ü"/>
            </a:pPr>
            <a:r>
              <a:rPr lang="en-SG" sz="1600" dirty="0">
                <a:solidFill>
                  <a:schemeClr val="bg1"/>
                </a:solidFill>
              </a:rPr>
              <a:t>Overall Setup of our Web Application</a:t>
            </a:r>
          </a:p>
          <a:p>
            <a:pPr marL="285750" indent="-285750">
              <a:buFont typeface="Wingdings" panose="05000000000000000000" pitchFamily="2" charset="2"/>
              <a:buChar char="ü"/>
            </a:pPr>
            <a:endParaRPr lang="en-SG" sz="1600" dirty="0">
              <a:solidFill>
                <a:schemeClr val="bg1"/>
              </a:solidFill>
            </a:endParaRPr>
          </a:p>
          <a:p>
            <a:pPr marL="285750" indent="-285750">
              <a:buFont typeface="Wingdings" panose="05000000000000000000" pitchFamily="2" charset="2"/>
              <a:buChar char="ü"/>
            </a:pPr>
            <a:r>
              <a:rPr lang="en-SG" sz="1600" dirty="0">
                <a:solidFill>
                  <a:schemeClr val="bg1"/>
                </a:solidFill>
              </a:rPr>
              <a:t>Demonstrations </a:t>
            </a:r>
          </a:p>
          <a:p>
            <a:pPr marL="285750" indent="-285750">
              <a:buFont typeface="Wingdings" panose="05000000000000000000" pitchFamily="2" charset="2"/>
              <a:buChar char="ü"/>
            </a:pPr>
            <a:endParaRPr lang="en-SG" sz="1600" dirty="0">
              <a:solidFill>
                <a:schemeClr val="bg1"/>
              </a:solidFill>
            </a:endParaRPr>
          </a:p>
          <a:p>
            <a:pPr marL="285750" indent="-285750">
              <a:buFont typeface="Wingdings" panose="05000000000000000000" pitchFamily="2" charset="2"/>
              <a:buChar char="ü"/>
            </a:pPr>
            <a:r>
              <a:rPr lang="en-SG" sz="1600" dirty="0">
                <a:solidFill>
                  <a:schemeClr val="bg1"/>
                </a:solidFill>
              </a:rPr>
              <a:t>Useful Commands</a:t>
            </a:r>
          </a:p>
          <a:p>
            <a:pPr marL="285750" indent="-285750">
              <a:buFont typeface="Wingdings" panose="05000000000000000000" pitchFamily="2" charset="2"/>
              <a:buChar char="ü"/>
            </a:pPr>
            <a:endParaRPr lang="en-SG" sz="1600" dirty="0">
              <a:solidFill>
                <a:schemeClr val="bg1"/>
              </a:solidFill>
            </a:endParaRPr>
          </a:p>
          <a:p>
            <a:pPr marL="285750" indent="-285750">
              <a:buFont typeface="Wingdings" panose="05000000000000000000" pitchFamily="2" charset="2"/>
              <a:buChar char="ü"/>
            </a:pPr>
            <a:r>
              <a:rPr lang="en-SG" sz="1600" dirty="0">
                <a:solidFill>
                  <a:schemeClr val="bg1"/>
                </a:solidFill>
              </a:rPr>
              <a:t>Recap on the Workflow</a:t>
            </a:r>
          </a:p>
          <a:p>
            <a:pPr marL="285750" indent="-285750">
              <a:buFont typeface="Wingdings" panose="05000000000000000000" pitchFamily="2" charset="2"/>
              <a:buChar char="ü"/>
            </a:pPr>
            <a:endParaRPr lang="en-SG" dirty="0"/>
          </a:p>
        </p:txBody>
      </p:sp>
    </p:spTree>
    <p:extLst>
      <p:ext uri="{BB962C8B-B14F-4D97-AF65-F5344CB8AC3E}">
        <p14:creationId xmlns:p14="http://schemas.microsoft.com/office/powerpoint/2010/main" val="1119309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1" name="Google Shape;111;p1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7" name="Group 6">
            <a:extLst>
              <a:ext uri="{FF2B5EF4-FFF2-40B4-BE49-F238E27FC236}">
                <a16:creationId xmlns:a16="http://schemas.microsoft.com/office/drawing/2014/main" id="{B93FB6D5-6AC1-F021-3597-6AD5209B956C}"/>
              </a:ext>
            </a:extLst>
          </p:cNvPr>
          <p:cNvGrpSpPr/>
          <p:nvPr/>
        </p:nvGrpSpPr>
        <p:grpSpPr>
          <a:xfrm>
            <a:off x="676433" y="489533"/>
            <a:ext cx="7255983" cy="1254661"/>
            <a:chOff x="1981067" y="1330958"/>
            <a:chExt cx="7574651" cy="1289777"/>
          </a:xfrm>
        </p:grpSpPr>
        <p:sp>
          <p:nvSpPr>
            <p:cNvPr id="21" name="Shape">
              <a:extLst>
                <a:ext uri="{FF2B5EF4-FFF2-40B4-BE49-F238E27FC236}">
                  <a16:creationId xmlns:a16="http://schemas.microsoft.com/office/drawing/2014/main" id="{AAB42555-D80A-5644-1147-1F33270759FD}"/>
                </a:ext>
              </a:extLst>
            </p:cNvPr>
            <p:cNvSpPr/>
            <p:nvPr/>
          </p:nvSpPr>
          <p:spPr>
            <a:xfrm>
              <a:off x="1981067" y="1330958"/>
              <a:ext cx="7130276" cy="1289777"/>
            </a:xfrm>
            <a:custGeom>
              <a:avLst/>
              <a:gdLst/>
              <a:ahLst/>
              <a:cxnLst>
                <a:cxn ang="0">
                  <a:pos x="wd2" y="hd2"/>
                </a:cxn>
                <a:cxn ang="5400000">
                  <a:pos x="wd2" y="hd2"/>
                </a:cxn>
                <a:cxn ang="10800000">
                  <a:pos x="wd2" y="hd2"/>
                </a:cxn>
                <a:cxn ang="16200000">
                  <a:pos x="wd2" y="hd2"/>
                </a:cxn>
              </a:cxnLst>
              <a:rect l="0" t="0" r="r" b="b"/>
              <a:pathLst>
                <a:path w="21600" h="21600" extrusionOk="0">
                  <a:moveTo>
                    <a:pt x="20686" y="0"/>
                  </a:moveTo>
                  <a:lnTo>
                    <a:pt x="6074" y="0"/>
                  </a:lnTo>
                  <a:cubicBezTo>
                    <a:pt x="5902" y="0"/>
                    <a:pt x="5741" y="413"/>
                    <a:pt x="5619" y="1152"/>
                  </a:cubicBezTo>
                  <a:lnTo>
                    <a:pt x="3442" y="14342"/>
                  </a:lnTo>
                  <a:lnTo>
                    <a:pt x="2313" y="7128"/>
                  </a:lnTo>
                  <a:lnTo>
                    <a:pt x="1190" y="7128"/>
                  </a:lnTo>
                  <a:cubicBezTo>
                    <a:pt x="534" y="7128"/>
                    <a:pt x="0" y="10365"/>
                    <a:pt x="0" y="14342"/>
                  </a:cubicBezTo>
                  <a:lnTo>
                    <a:pt x="0" y="14342"/>
                  </a:lnTo>
                  <a:cubicBezTo>
                    <a:pt x="0" y="18319"/>
                    <a:pt x="534" y="21557"/>
                    <a:pt x="1190" y="21557"/>
                  </a:cubicBezTo>
                  <a:lnTo>
                    <a:pt x="2313" y="21557"/>
                  </a:lnTo>
                  <a:lnTo>
                    <a:pt x="2435" y="21600"/>
                  </a:lnTo>
                  <a:lnTo>
                    <a:pt x="5719" y="1695"/>
                  </a:lnTo>
                  <a:cubicBezTo>
                    <a:pt x="5798" y="1217"/>
                    <a:pt x="5902" y="956"/>
                    <a:pt x="6013" y="956"/>
                  </a:cubicBezTo>
                  <a:lnTo>
                    <a:pt x="20341" y="956"/>
                  </a:lnTo>
                  <a:cubicBezTo>
                    <a:pt x="20646" y="956"/>
                    <a:pt x="20890" y="2456"/>
                    <a:pt x="20890" y="4281"/>
                  </a:cubicBezTo>
                  <a:lnTo>
                    <a:pt x="20890" y="13755"/>
                  </a:lnTo>
                  <a:cubicBezTo>
                    <a:pt x="20890" y="14950"/>
                    <a:pt x="21048" y="15907"/>
                    <a:pt x="21245" y="15907"/>
                  </a:cubicBezTo>
                  <a:lnTo>
                    <a:pt x="21245" y="15907"/>
                  </a:lnTo>
                  <a:cubicBezTo>
                    <a:pt x="21442" y="15907"/>
                    <a:pt x="21600" y="14950"/>
                    <a:pt x="21600" y="13755"/>
                  </a:cubicBezTo>
                  <a:lnTo>
                    <a:pt x="21600" y="5541"/>
                  </a:lnTo>
                  <a:cubicBezTo>
                    <a:pt x="21600" y="2477"/>
                    <a:pt x="21191" y="0"/>
                    <a:pt x="20686" y="0"/>
                  </a:cubicBezTo>
                  <a:close/>
                </a:path>
              </a:pathLst>
            </a:custGeom>
            <a:solidFill>
              <a:schemeClr val="accent3">
                <a:lumMod val="40000"/>
                <a:lumOff val="60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a:p>
          </p:txBody>
        </p:sp>
        <p:sp>
          <p:nvSpPr>
            <p:cNvPr id="22" name="TextBox 2">
              <a:extLst>
                <a:ext uri="{FF2B5EF4-FFF2-40B4-BE49-F238E27FC236}">
                  <a16:creationId xmlns:a16="http://schemas.microsoft.com/office/drawing/2014/main" id="{C21032C9-BEEF-C727-4DCF-014F4E7F4042}"/>
                </a:ext>
              </a:extLst>
            </p:cNvPr>
            <p:cNvSpPr txBox="1"/>
            <p:nvPr/>
          </p:nvSpPr>
          <p:spPr>
            <a:xfrm>
              <a:off x="2192508" y="1820605"/>
              <a:ext cx="704039" cy="707886"/>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0" b="1" dirty="0">
                  <a:solidFill>
                    <a:schemeClr val="bg1"/>
                  </a:solidFill>
                  <a:effectLst>
                    <a:outerShdw blurRad="38100" dist="38100" dir="2700000" algn="tl">
                      <a:srgbClr val="000000">
                        <a:alpha val="43137"/>
                      </a:srgbClr>
                    </a:outerShdw>
                  </a:effectLst>
                </a:rPr>
                <a:t>01</a:t>
              </a:r>
            </a:p>
          </p:txBody>
        </p:sp>
        <p:grpSp>
          <p:nvGrpSpPr>
            <p:cNvPr id="23" name="Group 22">
              <a:extLst>
                <a:ext uri="{FF2B5EF4-FFF2-40B4-BE49-F238E27FC236}">
                  <a16:creationId xmlns:a16="http://schemas.microsoft.com/office/drawing/2014/main" id="{07921BC4-4B9A-BB4C-B73A-884C00364DF2}"/>
                </a:ext>
              </a:extLst>
            </p:cNvPr>
            <p:cNvGrpSpPr/>
            <p:nvPr/>
          </p:nvGrpSpPr>
          <p:grpSpPr>
            <a:xfrm>
              <a:off x="4131699" y="1394687"/>
              <a:ext cx="5424019" cy="1101814"/>
              <a:chOff x="8921977" y="1530453"/>
              <a:chExt cx="2926080" cy="1101814"/>
            </a:xfrm>
          </p:grpSpPr>
          <p:sp>
            <p:nvSpPr>
              <p:cNvPr id="24" name="TextBox 15">
                <a:extLst>
                  <a:ext uri="{FF2B5EF4-FFF2-40B4-BE49-F238E27FC236}">
                    <a16:creationId xmlns:a16="http://schemas.microsoft.com/office/drawing/2014/main" id="{42C16403-6304-4A59-33DB-E56189B959F5}"/>
                  </a:ext>
                </a:extLst>
              </p:cNvPr>
              <p:cNvSpPr txBox="1"/>
              <p:nvPr/>
            </p:nvSpPr>
            <p:spPr>
              <a:xfrm>
                <a:off x="8921978" y="1530453"/>
                <a:ext cx="2514526" cy="461664"/>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noProof="1">
                    <a:solidFill>
                      <a:schemeClr val="bg1"/>
                    </a:solidFill>
                  </a:rPr>
                  <a:t>Tanzu Community Edition</a:t>
                </a:r>
              </a:p>
            </p:txBody>
          </p:sp>
          <p:sp>
            <p:nvSpPr>
              <p:cNvPr id="25" name="TextBox 16">
                <a:extLst>
                  <a:ext uri="{FF2B5EF4-FFF2-40B4-BE49-F238E27FC236}">
                    <a16:creationId xmlns:a16="http://schemas.microsoft.com/office/drawing/2014/main" id="{DB36331F-4156-5B9D-113A-82A27B983482}"/>
                  </a:ext>
                </a:extLst>
              </p:cNvPr>
              <p:cNvSpPr txBox="1"/>
              <p:nvPr/>
            </p:nvSpPr>
            <p:spPr>
              <a:xfrm>
                <a:off x="8921977" y="1967846"/>
                <a:ext cx="2926080" cy="664421"/>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US" sz="1200" noProof="1">
                    <a:solidFill>
                      <a:schemeClr val="bg1"/>
                    </a:solidFill>
                  </a:rPr>
                  <a:t>What it is</a:t>
                </a:r>
              </a:p>
              <a:p>
                <a:pPr marL="171450" indent="-171450">
                  <a:buFont typeface="Arial" panose="020B0604020202020204" pitchFamily="34" charset="0"/>
                  <a:buChar char="•"/>
                </a:pPr>
                <a:r>
                  <a:rPr lang="en-US" sz="1200" noProof="1">
                    <a:solidFill>
                      <a:schemeClr val="bg1"/>
                    </a:solidFill>
                  </a:rPr>
                  <a:t>Who is it for</a:t>
                </a:r>
              </a:p>
              <a:p>
                <a:pPr marL="171450" indent="-171450">
                  <a:buFont typeface="Arial" panose="020B0604020202020204" pitchFamily="34" charset="0"/>
                  <a:buChar char="•"/>
                </a:pPr>
                <a:r>
                  <a:rPr lang="en-US" sz="1200" noProof="1">
                    <a:solidFill>
                      <a:schemeClr val="bg1"/>
                    </a:solidFill>
                  </a:rPr>
                  <a:t>Benefits</a:t>
                </a:r>
              </a:p>
            </p:txBody>
          </p:sp>
        </p:grpSp>
      </p:grpSp>
      <p:grpSp>
        <p:nvGrpSpPr>
          <p:cNvPr id="5" name="Group 4">
            <a:extLst>
              <a:ext uri="{FF2B5EF4-FFF2-40B4-BE49-F238E27FC236}">
                <a16:creationId xmlns:a16="http://schemas.microsoft.com/office/drawing/2014/main" id="{0F4B8A48-F80E-6E69-772A-C9CEE7353E83}"/>
              </a:ext>
            </a:extLst>
          </p:cNvPr>
          <p:cNvGrpSpPr/>
          <p:nvPr/>
        </p:nvGrpSpPr>
        <p:grpSpPr>
          <a:xfrm>
            <a:off x="687002" y="3308951"/>
            <a:ext cx="8001836" cy="1364168"/>
            <a:chOff x="612325" y="2359912"/>
            <a:chExt cx="8001836" cy="1364168"/>
          </a:xfrm>
        </p:grpSpPr>
        <p:grpSp>
          <p:nvGrpSpPr>
            <p:cNvPr id="9" name="Group 8">
              <a:extLst>
                <a:ext uri="{FF2B5EF4-FFF2-40B4-BE49-F238E27FC236}">
                  <a16:creationId xmlns:a16="http://schemas.microsoft.com/office/drawing/2014/main" id="{6CE21F51-E17F-0E2E-7F51-3A9AC392ADA9}"/>
                </a:ext>
              </a:extLst>
            </p:cNvPr>
            <p:cNvGrpSpPr/>
            <p:nvPr/>
          </p:nvGrpSpPr>
          <p:grpSpPr>
            <a:xfrm>
              <a:off x="612325" y="2382930"/>
              <a:ext cx="7008592" cy="1341150"/>
              <a:chOff x="1981067" y="3433181"/>
              <a:chExt cx="7785901" cy="1262382"/>
            </a:xfrm>
          </p:grpSpPr>
          <p:sp>
            <p:nvSpPr>
              <p:cNvPr id="33" name="Shape">
                <a:extLst>
                  <a:ext uri="{FF2B5EF4-FFF2-40B4-BE49-F238E27FC236}">
                    <a16:creationId xmlns:a16="http://schemas.microsoft.com/office/drawing/2014/main" id="{25086856-B646-DCF1-4389-61ED923E309C}"/>
                  </a:ext>
                </a:extLst>
              </p:cNvPr>
              <p:cNvSpPr/>
              <p:nvPr/>
            </p:nvSpPr>
            <p:spPr>
              <a:xfrm>
                <a:off x="1981067" y="3433181"/>
                <a:ext cx="7650480" cy="1262382"/>
              </a:xfrm>
              <a:custGeom>
                <a:avLst/>
                <a:gdLst/>
                <a:ahLst/>
                <a:cxnLst>
                  <a:cxn ang="0">
                    <a:pos x="wd2" y="hd2"/>
                  </a:cxn>
                  <a:cxn ang="5400000">
                    <a:pos x="wd2" y="hd2"/>
                  </a:cxn>
                  <a:cxn ang="10800000">
                    <a:pos x="wd2" y="hd2"/>
                  </a:cxn>
                  <a:cxn ang="16200000">
                    <a:pos x="wd2" y="hd2"/>
                  </a:cxn>
                </a:cxnLst>
                <a:rect l="0" t="0" r="r" b="b"/>
                <a:pathLst>
                  <a:path w="21600" h="21600" extrusionOk="0">
                    <a:moveTo>
                      <a:pt x="20686" y="0"/>
                    </a:moveTo>
                    <a:lnTo>
                      <a:pt x="6074" y="0"/>
                    </a:lnTo>
                    <a:cubicBezTo>
                      <a:pt x="5902" y="0"/>
                      <a:pt x="5741" y="413"/>
                      <a:pt x="5619" y="1152"/>
                    </a:cubicBezTo>
                    <a:lnTo>
                      <a:pt x="3442" y="14342"/>
                    </a:lnTo>
                    <a:lnTo>
                      <a:pt x="2313" y="7128"/>
                    </a:lnTo>
                    <a:lnTo>
                      <a:pt x="1190" y="7128"/>
                    </a:lnTo>
                    <a:cubicBezTo>
                      <a:pt x="534" y="7128"/>
                      <a:pt x="0" y="10365"/>
                      <a:pt x="0" y="14342"/>
                    </a:cubicBezTo>
                    <a:lnTo>
                      <a:pt x="0" y="14342"/>
                    </a:lnTo>
                    <a:cubicBezTo>
                      <a:pt x="0" y="18319"/>
                      <a:pt x="534" y="21557"/>
                      <a:pt x="1190" y="21557"/>
                    </a:cubicBezTo>
                    <a:lnTo>
                      <a:pt x="2313" y="21557"/>
                    </a:lnTo>
                    <a:lnTo>
                      <a:pt x="2435" y="21600"/>
                    </a:lnTo>
                    <a:lnTo>
                      <a:pt x="5719" y="1695"/>
                    </a:lnTo>
                    <a:cubicBezTo>
                      <a:pt x="5798" y="1217"/>
                      <a:pt x="5902" y="956"/>
                      <a:pt x="6013" y="956"/>
                    </a:cubicBezTo>
                    <a:lnTo>
                      <a:pt x="20341" y="956"/>
                    </a:lnTo>
                    <a:cubicBezTo>
                      <a:pt x="20646" y="956"/>
                      <a:pt x="20890" y="2456"/>
                      <a:pt x="20890" y="4281"/>
                    </a:cubicBezTo>
                    <a:lnTo>
                      <a:pt x="20890" y="13755"/>
                    </a:lnTo>
                    <a:cubicBezTo>
                      <a:pt x="20890" y="14950"/>
                      <a:pt x="21048" y="15907"/>
                      <a:pt x="21245" y="15907"/>
                    </a:cubicBezTo>
                    <a:lnTo>
                      <a:pt x="21245" y="15907"/>
                    </a:lnTo>
                    <a:cubicBezTo>
                      <a:pt x="21442" y="15907"/>
                      <a:pt x="21600" y="14950"/>
                      <a:pt x="21600" y="13755"/>
                    </a:cubicBezTo>
                    <a:lnTo>
                      <a:pt x="21600" y="5541"/>
                    </a:lnTo>
                    <a:cubicBezTo>
                      <a:pt x="21600" y="2499"/>
                      <a:pt x="21191" y="0"/>
                      <a:pt x="20686" y="0"/>
                    </a:cubicBezTo>
                    <a:close/>
                  </a:path>
                </a:pathLst>
              </a:custGeom>
              <a:solidFill>
                <a:srgbClr val="92D050"/>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a:p>
            </p:txBody>
          </p:sp>
          <p:sp>
            <p:nvSpPr>
              <p:cNvPr id="34" name="TextBox 12">
                <a:extLst>
                  <a:ext uri="{FF2B5EF4-FFF2-40B4-BE49-F238E27FC236}">
                    <a16:creationId xmlns:a16="http://schemas.microsoft.com/office/drawing/2014/main" id="{E06EF07E-AA78-DA44-6328-B942C8F6C9B5}"/>
                  </a:ext>
                </a:extLst>
              </p:cNvPr>
              <p:cNvSpPr txBox="1"/>
              <p:nvPr/>
            </p:nvSpPr>
            <p:spPr>
              <a:xfrm>
                <a:off x="2192508" y="3922827"/>
                <a:ext cx="704039" cy="707886"/>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0" b="1" dirty="0">
                    <a:solidFill>
                      <a:schemeClr val="bg1"/>
                    </a:solidFill>
                    <a:effectLst>
                      <a:outerShdw blurRad="38100" dist="38100" dir="2700000" algn="tl">
                        <a:srgbClr val="000000">
                          <a:alpha val="43137"/>
                        </a:srgbClr>
                      </a:outerShdw>
                    </a:effectLst>
                  </a:rPr>
                  <a:t>03</a:t>
                </a:r>
              </a:p>
            </p:txBody>
          </p:sp>
          <p:grpSp>
            <p:nvGrpSpPr>
              <p:cNvPr id="35" name="Group 34">
                <a:extLst>
                  <a:ext uri="{FF2B5EF4-FFF2-40B4-BE49-F238E27FC236}">
                    <a16:creationId xmlns:a16="http://schemas.microsoft.com/office/drawing/2014/main" id="{0DF1462B-CB15-8259-3FFE-3DEC0A6347ED}"/>
                  </a:ext>
                </a:extLst>
              </p:cNvPr>
              <p:cNvGrpSpPr/>
              <p:nvPr/>
            </p:nvGrpSpPr>
            <p:grpSpPr>
              <a:xfrm>
                <a:off x="4131703" y="3433181"/>
                <a:ext cx="5635265" cy="1002797"/>
                <a:chOff x="8921978" y="1466725"/>
                <a:chExt cx="3040040" cy="1002797"/>
              </a:xfrm>
            </p:grpSpPr>
            <p:sp>
              <p:nvSpPr>
                <p:cNvPr id="36" name="TextBox 21">
                  <a:extLst>
                    <a:ext uri="{FF2B5EF4-FFF2-40B4-BE49-F238E27FC236}">
                      <a16:creationId xmlns:a16="http://schemas.microsoft.com/office/drawing/2014/main" id="{6DA5E2F7-D367-35C6-FC28-F6932DFC60E6}"/>
                    </a:ext>
                  </a:extLst>
                </p:cNvPr>
                <p:cNvSpPr txBox="1"/>
                <p:nvPr/>
              </p:nvSpPr>
              <p:spPr>
                <a:xfrm>
                  <a:off x="8921978" y="1466725"/>
                  <a:ext cx="2514526" cy="46166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noProof="1">
                      <a:solidFill>
                        <a:schemeClr val="bg1"/>
                      </a:solidFill>
                    </a:rPr>
                    <a:t>Managed Cluster</a:t>
                  </a:r>
                </a:p>
              </p:txBody>
            </p:sp>
            <p:sp>
              <p:nvSpPr>
                <p:cNvPr id="37" name="TextBox 22">
                  <a:extLst>
                    <a:ext uri="{FF2B5EF4-FFF2-40B4-BE49-F238E27FC236}">
                      <a16:creationId xmlns:a16="http://schemas.microsoft.com/office/drawing/2014/main" id="{6E3BBBA2-C657-5159-5E91-692D96354FC3}"/>
                    </a:ext>
                  </a:extLst>
                </p:cNvPr>
                <p:cNvSpPr txBox="1"/>
                <p:nvPr/>
              </p:nvSpPr>
              <p:spPr>
                <a:xfrm>
                  <a:off x="9035938" y="1904607"/>
                  <a:ext cx="2926080" cy="564915"/>
                </a:xfrm>
                <a:prstGeom prst="rect">
                  <a:avLst/>
                </a:prstGeom>
                <a:noFill/>
              </p:spPr>
              <p:txBody>
                <a:bodyPr wrap="square" lIns="0" rIns="0" numCol="2"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US" sz="1100" noProof="1">
                      <a:solidFill>
                        <a:schemeClr val="bg1"/>
                      </a:solidFill>
                    </a:rPr>
                    <a:t>Overview</a:t>
                  </a:r>
                </a:p>
                <a:p>
                  <a:pPr marL="171450" indent="-171450">
                    <a:buFont typeface="Arial" panose="020B0604020202020204" pitchFamily="34" charset="0"/>
                    <a:buChar char="•"/>
                  </a:pPr>
                  <a:r>
                    <a:rPr lang="en-US" sz="1100" noProof="1">
                      <a:solidFill>
                        <a:schemeClr val="bg1"/>
                      </a:solidFill>
                    </a:rPr>
                    <a:t>Bootstrapping</a:t>
                  </a:r>
                </a:p>
                <a:p>
                  <a:pPr marL="171450" indent="-171450">
                    <a:buFont typeface="Arial" panose="020B0604020202020204" pitchFamily="34" charset="0"/>
                    <a:buChar char="•"/>
                  </a:pPr>
                  <a:r>
                    <a:rPr lang="en-US" sz="1100" noProof="1">
                      <a:solidFill>
                        <a:schemeClr val="bg1"/>
                      </a:solidFill>
                    </a:rPr>
                    <a:t>CAPI</a:t>
                  </a:r>
                </a:p>
              </p:txBody>
            </p:sp>
          </p:grpSp>
        </p:grpSp>
        <p:pic>
          <p:nvPicPr>
            <p:cNvPr id="47" name="Graphic 46" descr="Management outline">
              <a:extLst>
                <a:ext uri="{FF2B5EF4-FFF2-40B4-BE49-F238E27FC236}">
                  <a16:creationId xmlns:a16="http://schemas.microsoft.com/office/drawing/2014/main" id="{3C4496AB-DDFF-EC40-4E94-A77CB37B09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7184" y="2359912"/>
              <a:ext cx="1026977" cy="1026977"/>
            </a:xfrm>
            <a:prstGeom prst="rect">
              <a:avLst/>
            </a:prstGeom>
          </p:spPr>
        </p:pic>
      </p:grpSp>
      <p:grpSp>
        <p:nvGrpSpPr>
          <p:cNvPr id="4" name="Group 3">
            <a:extLst>
              <a:ext uri="{FF2B5EF4-FFF2-40B4-BE49-F238E27FC236}">
                <a16:creationId xmlns:a16="http://schemas.microsoft.com/office/drawing/2014/main" id="{B3A30AF9-4E7F-8EBC-AC22-D15B0D170010}"/>
              </a:ext>
            </a:extLst>
          </p:cNvPr>
          <p:cNvGrpSpPr/>
          <p:nvPr/>
        </p:nvGrpSpPr>
        <p:grpSpPr>
          <a:xfrm>
            <a:off x="687002" y="1806659"/>
            <a:ext cx="7853213" cy="1400380"/>
            <a:chOff x="687252" y="1227349"/>
            <a:chExt cx="7853213" cy="1400380"/>
          </a:xfrm>
        </p:grpSpPr>
        <p:grpSp>
          <p:nvGrpSpPr>
            <p:cNvPr id="8" name="Group 7">
              <a:extLst>
                <a:ext uri="{FF2B5EF4-FFF2-40B4-BE49-F238E27FC236}">
                  <a16:creationId xmlns:a16="http://schemas.microsoft.com/office/drawing/2014/main" id="{3A5492AF-3A2D-0461-8FDE-A326AFE17998}"/>
                </a:ext>
              </a:extLst>
            </p:cNvPr>
            <p:cNvGrpSpPr/>
            <p:nvPr/>
          </p:nvGrpSpPr>
          <p:grpSpPr>
            <a:xfrm>
              <a:off x="687252" y="1227349"/>
              <a:ext cx="6880544" cy="1400380"/>
              <a:chOff x="1981067" y="2382070"/>
              <a:chExt cx="7727727" cy="1262382"/>
            </a:xfrm>
          </p:grpSpPr>
          <p:sp>
            <p:nvSpPr>
              <p:cNvPr id="27" name="Shape">
                <a:extLst>
                  <a:ext uri="{FF2B5EF4-FFF2-40B4-BE49-F238E27FC236}">
                    <a16:creationId xmlns:a16="http://schemas.microsoft.com/office/drawing/2014/main" id="{AEDC20E7-7972-080B-FA42-F17AE8458FEF}"/>
                  </a:ext>
                </a:extLst>
              </p:cNvPr>
              <p:cNvSpPr/>
              <p:nvPr/>
            </p:nvSpPr>
            <p:spPr>
              <a:xfrm>
                <a:off x="1981067" y="2382070"/>
                <a:ext cx="7650480" cy="1262382"/>
              </a:xfrm>
              <a:custGeom>
                <a:avLst/>
                <a:gdLst/>
                <a:ahLst/>
                <a:cxnLst>
                  <a:cxn ang="0">
                    <a:pos x="wd2" y="hd2"/>
                  </a:cxn>
                  <a:cxn ang="5400000">
                    <a:pos x="wd2" y="hd2"/>
                  </a:cxn>
                  <a:cxn ang="10800000">
                    <a:pos x="wd2" y="hd2"/>
                  </a:cxn>
                  <a:cxn ang="16200000">
                    <a:pos x="wd2" y="hd2"/>
                  </a:cxn>
                </a:cxnLst>
                <a:rect l="0" t="0" r="r" b="b"/>
                <a:pathLst>
                  <a:path w="21600" h="21600" extrusionOk="0">
                    <a:moveTo>
                      <a:pt x="20686" y="0"/>
                    </a:moveTo>
                    <a:lnTo>
                      <a:pt x="6074" y="0"/>
                    </a:lnTo>
                    <a:cubicBezTo>
                      <a:pt x="5902" y="0"/>
                      <a:pt x="5741" y="413"/>
                      <a:pt x="5619" y="1152"/>
                    </a:cubicBezTo>
                    <a:lnTo>
                      <a:pt x="3442" y="14342"/>
                    </a:lnTo>
                    <a:lnTo>
                      <a:pt x="2313" y="7128"/>
                    </a:lnTo>
                    <a:lnTo>
                      <a:pt x="1190" y="7128"/>
                    </a:lnTo>
                    <a:cubicBezTo>
                      <a:pt x="534" y="7128"/>
                      <a:pt x="0" y="10365"/>
                      <a:pt x="0" y="14342"/>
                    </a:cubicBezTo>
                    <a:lnTo>
                      <a:pt x="0" y="14342"/>
                    </a:lnTo>
                    <a:cubicBezTo>
                      <a:pt x="0" y="18319"/>
                      <a:pt x="534" y="21557"/>
                      <a:pt x="1190" y="21557"/>
                    </a:cubicBezTo>
                    <a:lnTo>
                      <a:pt x="2313" y="21557"/>
                    </a:lnTo>
                    <a:lnTo>
                      <a:pt x="2435" y="21600"/>
                    </a:lnTo>
                    <a:lnTo>
                      <a:pt x="5719" y="1695"/>
                    </a:lnTo>
                    <a:cubicBezTo>
                      <a:pt x="5798" y="1217"/>
                      <a:pt x="5902" y="956"/>
                      <a:pt x="6013" y="956"/>
                    </a:cubicBezTo>
                    <a:lnTo>
                      <a:pt x="20341" y="956"/>
                    </a:lnTo>
                    <a:cubicBezTo>
                      <a:pt x="20646" y="956"/>
                      <a:pt x="20890" y="2456"/>
                      <a:pt x="20890" y="4281"/>
                    </a:cubicBezTo>
                    <a:lnTo>
                      <a:pt x="20890" y="13755"/>
                    </a:lnTo>
                    <a:cubicBezTo>
                      <a:pt x="20890" y="14950"/>
                      <a:pt x="21048" y="15907"/>
                      <a:pt x="21245" y="15907"/>
                    </a:cubicBezTo>
                    <a:lnTo>
                      <a:pt x="21245" y="15907"/>
                    </a:lnTo>
                    <a:cubicBezTo>
                      <a:pt x="21442" y="15907"/>
                      <a:pt x="21600" y="14950"/>
                      <a:pt x="21600" y="13755"/>
                    </a:cubicBezTo>
                    <a:lnTo>
                      <a:pt x="21600" y="5541"/>
                    </a:lnTo>
                    <a:cubicBezTo>
                      <a:pt x="21600" y="2477"/>
                      <a:pt x="21191" y="0"/>
                      <a:pt x="20686" y="0"/>
                    </a:cubicBezTo>
                    <a:close/>
                  </a:path>
                </a:pathLst>
              </a:custGeom>
              <a:solidFill>
                <a:srgbClr val="FFC000"/>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a:p>
            </p:txBody>
          </p:sp>
          <p:sp>
            <p:nvSpPr>
              <p:cNvPr id="28" name="TextBox 27">
                <a:extLst>
                  <a:ext uri="{FF2B5EF4-FFF2-40B4-BE49-F238E27FC236}">
                    <a16:creationId xmlns:a16="http://schemas.microsoft.com/office/drawing/2014/main" id="{DF38ED42-9363-407E-4558-1ECF8072711E}"/>
                  </a:ext>
                </a:extLst>
              </p:cNvPr>
              <p:cNvSpPr txBox="1"/>
              <p:nvPr/>
            </p:nvSpPr>
            <p:spPr>
              <a:xfrm>
                <a:off x="2192508" y="2871716"/>
                <a:ext cx="704039" cy="707886"/>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0" b="1" dirty="0">
                    <a:solidFill>
                      <a:schemeClr val="bg1"/>
                    </a:solidFill>
                    <a:effectLst>
                      <a:outerShdw blurRad="38100" dist="38100" dir="2700000" algn="tl">
                        <a:srgbClr val="000000">
                          <a:alpha val="43137"/>
                        </a:srgbClr>
                      </a:outerShdw>
                    </a:effectLst>
                  </a:rPr>
                  <a:t>02</a:t>
                </a:r>
              </a:p>
            </p:txBody>
          </p:sp>
          <p:grpSp>
            <p:nvGrpSpPr>
              <p:cNvPr id="29" name="Group 28">
                <a:extLst>
                  <a:ext uri="{FF2B5EF4-FFF2-40B4-BE49-F238E27FC236}">
                    <a16:creationId xmlns:a16="http://schemas.microsoft.com/office/drawing/2014/main" id="{3D951735-E769-1751-7203-2E4D73E551A1}"/>
                  </a:ext>
                </a:extLst>
              </p:cNvPr>
              <p:cNvGrpSpPr/>
              <p:nvPr/>
            </p:nvGrpSpPr>
            <p:grpSpPr>
              <a:xfrm>
                <a:off x="4131693" y="2382070"/>
                <a:ext cx="5577101" cy="970782"/>
                <a:chOff x="8921978" y="1466725"/>
                <a:chExt cx="3008665" cy="970782"/>
              </a:xfrm>
            </p:grpSpPr>
            <p:sp>
              <p:nvSpPr>
                <p:cNvPr id="30" name="TextBox 18">
                  <a:extLst>
                    <a:ext uri="{FF2B5EF4-FFF2-40B4-BE49-F238E27FC236}">
                      <a16:creationId xmlns:a16="http://schemas.microsoft.com/office/drawing/2014/main" id="{F7E4C90D-8246-0CE0-0823-7FF34476ABE9}"/>
                    </a:ext>
                  </a:extLst>
                </p:cNvPr>
                <p:cNvSpPr txBox="1"/>
                <p:nvPr/>
              </p:nvSpPr>
              <p:spPr>
                <a:xfrm>
                  <a:off x="8921978" y="1466725"/>
                  <a:ext cx="2514526" cy="46166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noProof="1">
                      <a:solidFill>
                        <a:schemeClr val="bg1"/>
                      </a:solidFill>
                    </a:rPr>
                    <a:t>Unmanaged Cluster</a:t>
                  </a:r>
                </a:p>
              </p:txBody>
            </p:sp>
            <p:sp>
              <p:nvSpPr>
                <p:cNvPr id="31" name="TextBox 19">
                  <a:extLst>
                    <a:ext uri="{FF2B5EF4-FFF2-40B4-BE49-F238E27FC236}">
                      <a16:creationId xmlns:a16="http://schemas.microsoft.com/office/drawing/2014/main" id="{C28777CC-C97B-C750-6860-6990516EEF66}"/>
                    </a:ext>
                  </a:extLst>
                </p:cNvPr>
                <p:cNvSpPr txBox="1"/>
                <p:nvPr/>
              </p:nvSpPr>
              <p:spPr>
                <a:xfrm>
                  <a:off x="9004563" y="1896485"/>
                  <a:ext cx="2926080" cy="541022"/>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US" sz="1100" noProof="1">
                      <a:solidFill>
                        <a:schemeClr val="bg1"/>
                      </a:solidFill>
                    </a:rPr>
                    <a:t>Overview</a:t>
                  </a:r>
                </a:p>
                <a:p>
                  <a:pPr marL="171450" indent="-171450">
                    <a:buFont typeface="Arial" panose="020B0604020202020204" pitchFamily="34" charset="0"/>
                    <a:buChar char="•"/>
                  </a:pPr>
                  <a:r>
                    <a:rPr lang="en-US" sz="1100" noProof="1">
                      <a:solidFill>
                        <a:schemeClr val="bg1"/>
                      </a:solidFill>
                    </a:rPr>
                    <a:t>KinD</a:t>
                  </a:r>
                </a:p>
                <a:p>
                  <a:pPr marL="171450" indent="-171450">
                    <a:buFont typeface="Arial" panose="020B0604020202020204" pitchFamily="34" charset="0"/>
                    <a:buChar char="•"/>
                  </a:pPr>
                  <a:r>
                    <a:rPr lang="en-US" sz="1100" noProof="1">
                      <a:solidFill>
                        <a:schemeClr val="bg1"/>
                      </a:solidFill>
                    </a:rPr>
                    <a:t>Comparing with Managed Cluster</a:t>
                  </a:r>
                </a:p>
              </p:txBody>
            </p:sp>
          </p:grpSp>
        </p:grpSp>
        <p:pic>
          <p:nvPicPr>
            <p:cNvPr id="3" name="Graphic 2" descr="Construction worker male outline">
              <a:extLst>
                <a:ext uri="{FF2B5EF4-FFF2-40B4-BE49-F238E27FC236}">
                  <a16:creationId xmlns:a16="http://schemas.microsoft.com/office/drawing/2014/main" id="{7A899A27-A1E8-CDA2-AA11-EE81D82DBF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08757" y="1313321"/>
              <a:ext cx="931708" cy="931708"/>
            </a:xfrm>
            <a:prstGeom prst="rect">
              <a:avLst/>
            </a:prstGeom>
          </p:spPr>
        </p:pic>
      </p:grpSp>
      <p:pic>
        <p:nvPicPr>
          <p:cNvPr id="44" name="Graphic 43" descr="Classroom with solid fill">
            <a:extLst>
              <a:ext uri="{FF2B5EF4-FFF2-40B4-BE49-F238E27FC236}">
                <a16:creationId xmlns:a16="http://schemas.microsoft.com/office/drawing/2014/main" id="{1F2593DC-8BF8-6C49-5049-CF3DF9B536A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42144" y="519812"/>
            <a:ext cx="914400" cy="9144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B7C53E-0DB5-F9BB-E35C-4F7EEC23BB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grpSp>
        <p:nvGrpSpPr>
          <p:cNvPr id="12" name="Group 11">
            <a:extLst>
              <a:ext uri="{FF2B5EF4-FFF2-40B4-BE49-F238E27FC236}">
                <a16:creationId xmlns:a16="http://schemas.microsoft.com/office/drawing/2014/main" id="{8311ECF2-7149-18B1-CB78-15978D03CE5A}"/>
              </a:ext>
            </a:extLst>
          </p:cNvPr>
          <p:cNvGrpSpPr/>
          <p:nvPr/>
        </p:nvGrpSpPr>
        <p:grpSpPr>
          <a:xfrm>
            <a:off x="618176" y="2011954"/>
            <a:ext cx="7967572" cy="1311848"/>
            <a:chOff x="612325" y="3543785"/>
            <a:chExt cx="7967572" cy="1311848"/>
          </a:xfrm>
        </p:grpSpPr>
        <p:grpSp>
          <p:nvGrpSpPr>
            <p:cNvPr id="5" name="Group 4">
              <a:extLst>
                <a:ext uri="{FF2B5EF4-FFF2-40B4-BE49-F238E27FC236}">
                  <a16:creationId xmlns:a16="http://schemas.microsoft.com/office/drawing/2014/main" id="{140157D7-C6E7-FBA1-F324-CD144CE11D2F}"/>
                </a:ext>
              </a:extLst>
            </p:cNvPr>
            <p:cNvGrpSpPr/>
            <p:nvPr/>
          </p:nvGrpSpPr>
          <p:grpSpPr>
            <a:xfrm>
              <a:off x="612325" y="3543785"/>
              <a:ext cx="7008591" cy="1311848"/>
              <a:chOff x="1981067" y="4484291"/>
              <a:chExt cx="7785900" cy="1262382"/>
            </a:xfrm>
          </p:grpSpPr>
          <p:sp>
            <p:nvSpPr>
              <p:cNvPr id="6" name="Shape">
                <a:extLst>
                  <a:ext uri="{FF2B5EF4-FFF2-40B4-BE49-F238E27FC236}">
                    <a16:creationId xmlns:a16="http://schemas.microsoft.com/office/drawing/2014/main" id="{B55AC3DE-BA1C-3EBF-4C5D-43601EC74652}"/>
                  </a:ext>
                </a:extLst>
              </p:cNvPr>
              <p:cNvSpPr/>
              <p:nvPr/>
            </p:nvSpPr>
            <p:spPr>
              <a:xfrm>
                <a:off x="1981067" y="4484291"/>
                <a:ext cx="7650480" cy="1262382"/>
              </a:xfrm>
              <a:custGeom>
                <a:avLst/>
                <a:gdLst/>
                <a:ahLst/>
                <a:cxnLst>
                  <a:cxn ang="0">
                    <a:pos x="wd2" y="hd2"/>
                  </a:cxn>
                  <a:cxn ang="5400000">
                    <a:pos x="wd2" y="hd2"/>
                  </a:cxn>
                  <a:cxn ang="10800000">
                    <a:pos x="wd2" y="hd2"/>
                  </a:cxn>
                  <a:cxn ang="16200000">
                    <a:pos x="wd2" y="hd2"/>
                  </a:cxn>
                </a:cxnLst>
                <a:rect l="0" t="0" r="r" b="b"/>
                <a:pathLst>
                  <a:path w="21600" h="21600" extrusionOk="0">
                    <a:moveTo>
                      <a:pt x="20686" y="0"/>
                    </a:moveTo>
                    <a:lnTo>
                      <a:pt x="6074" y="0"/>
                    </a:lnTo>
                    <a:cubicBezTo>
                      <a:pt x="5902" y="0"/>
                      <a:pt x="5741" y="413"/>
                      <a:pt x="5619" y="1152"/>
                    </a:cubicBezTo>
                    <a:lnTo>
                      <a:pt x="3442" y="14342"/>
                    </a:lnTo>
                    <a:lnTo>
                      <a:pt x="2313" y="7128"/>
                    </a:lnTo>
                    <a:lnTo>
                      <a:pt x="1190" y="7128"/>
                    </a:lnTo>
                    <a:cubicBezTo>
                      <a:pt x="534" y="7128"/>
                      <a:pt x="0" y="10365"/>
                      <a:pt x="0" y="14342"/>
                    </a:cubicBezTo>
                    <a:lnTo>
                      <a:pt x="0" y="14342"/>
                    </a:lnTo>
                    <a:cubicBezTo>
                      <a:pt x="0" y="18319"/>
                      <a:pt x="534" y="21557"/>
                      <a:pt x="1190" y="21557"/>
                    </a:cubicBezTo>
                    <a:lnTo>
                      <a:pt x="2313" y="21557"/>
                    </a:lnTo>
                    <a:lnTo>
                      <a:pt x="2435" y="21600"/>
                    </a:lnTo>
                    <a:lnTo>
                      <a:pt x="5719" y="1695"/>
                    </a:lnTo>
                    <a:cubicBezTo>
                      <a:pt x="5798" y="1217"/>
                      <a:pt x="5902" y="956"/>
                      <a:pt x="6013" y="956"/>
                    </a:cubicBezTo>
                    <a:lnTo>
                      <a:pt x="20341" y="956"/>
                    </a:lnTo>
                    <a:cubicBezTo>
                      <a:pt x="20646" y="956"/>
                      <a:pt x="20890" y="2456"/>
                      <a:pt x="20890" y="4281"/>
                    </a:cubicBezTo>
                    <a:lnTo>
                      <a:pt x="20890" y="13755"/>
                    </a:lnTo>
                    <a:cubicBezTo>
                      <a:pt x="20890" y="14950"/>
                      <a:pt x="21048" y="15907"/>
                      <a:pt x="21245" y="15907"/>
                    </a:cubicBezTo>
                    <a:lnTo>
                      <a:pt x="21245" y="15907"/>
                    </a:lnTo>
                    <a:cubicBezTo>
                      <a:pt x="21442" y="15907"/>
                      <a:pt x="21600" y="14950"/>
                      <a:pt x="21600" y="13755"/>
                    </a:cubicBezTo>
                    <a:lnTo>
                      <a:pt x="21600" y="5541"/>
                    </a:lnTo>
                    <a:cubicBezTo>
                      <a:pt x="21600" y="2477"/>
                      <a:pt x="21191" y="0"/>
                      <a:pt x="20686" y="0"/>
                    </a:cubicBezTo>
                    <a:close/>
                  </a:path>
                </a:pathLst>
              </a:custGeom>
              <a:solidFill>
                <a:srgbClr val="C00000"/>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a:p>
            </p:txBody>
          </p:sp>
          <p:sp>
            <p:nvSpPr>
              <p:cNvPr id="7" name="TextBox 13">
                <a:extLst>
                  <a:ext uri="{FF2B5EF4-FFF2-40B4-BE49-F238E27FC236}">
                    <a16:creationId xmlns:a16="http://schemas.microsoft.com/office/drawing/2014/main" id="{9E2B29C4-A816-C701-24EF-CCCE2700C2B9}"/>
                  </a:ext>
                </a:extLst>
              </p:cNvPr>
              <p:cNvSpPr txBox="1"/>
              <p:nvPr/>
            </p:nvSpPr>
            <p:spPr>
              <a:xfrm>
                <a:off x="2124974" y="4987283"/>
                <a:ext cx="839108" cy="681194"/>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0" b="1" dirty="0">
                    <a:solidFill>
                      <a:schemeClr val="bg1"/>
                    </a:solidFill>
                    <a:effectLst>
                      <a:outerShdw blurRad="38100" dist="38100" dir="2700000" algn="tl">
                        <a:srgbClr val="000000">
                          <a:alpha val="43137"/>
                        </a:srgbClr>
                      </a:outerShdw>
                    </a:effectLst>
                  </a:rPr>
                  <a:t>05</a:t>
                </a:r>
              </a:p>
            </p:txBody>
          </p:sp>
          <p:grpSp>
            <p:nvGrpSpPr>
              <p:cNvPr id="8" name="Group 7">
                <a:extLst>
                  <a:ext uri="{FF2B5EF4-FFF2-40B4-BE49-F238E27FC236}">
                    <a16:creationId xmlns:a16="http://schemas.microsoft.com/office/drawing/2014/main" id="{B991234B-F726-688E-5A19-863EFBFDAC48}"/>
                  </a:ext>
                </a:extLst>
              </p:cNvPr>
              <p:cNvGrpSpPr/>
              <p:nvPr/>
            </p:nvGrpSpPr>
            <p:grpSpPr>
              <a:xfrm>
                <a:off x="4131701" y="4484291"/>
                <a:ext cx="5635266" cy="1047329"/>
                <a:chOff x="8921978" y="1466725"/>
                <a:chExt cx="3040041" cy="1047329"/>
              </a:xfrm>
            </p:grpSpPr>
            <p:sp>
              <p:nvSpPr>
                <p:cNvPr id="9" name="TextBox 24">
                  <a:extLst>
                    <a:ext uri="{FF2B5EF4-FFF2-40B4-BE49-F238E27FC236}">
                      <a16:creationId xmlns:a16="http://schemas.microsoft.com/office/drawing/2014/main" id="{C385E4DF-28DE-B9D7-0223-3B2C9EAF503C}"/>
                    </a:ext>
                  </a:extLst>
                </p:cNvPr>
                <p:cNvSpPr txBox="1"/>
                <p:nvPr/>
              </p:nvSpPr>
              <p:spPr>
                <a:xfrm>
                  <a:off x="8921978" y="1466725"/>
                  <a:ext cx="2514526" cy="46166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noProof="1">
                      <a:solidFill>
                        <a:schemeClr val="bg1"/>
                      </a:solidFill>
                    </a:rPr>
                    <a:t>Package Management</a:t>
                  </a:r>
                </a:p>
              </p:txBody>
            </p:sp>
            <p:sp>
              <p:nvSpPr>
                <p:cNvPr id="10" name="TextBox 25">
                  <a:extLst>
                    <a:ext uri="{FF2B5EF4-FFF2-40B4-BE49-F238E27FC236}">
                      <a16:creationId xmlns:a16="http://schemas.microsoft.com/office/drawing/2014/main" id="{8D0E0238-FDE4-C766-D31E-C599498E1761}"/>
                    </a:ext>
                  </a:extLst>
                </p:cNvPr>
                <p:cNvSpPr txBox="1"/>
                <p:nvPr/>
              </p:nvSpPr>
              <p:spPr>
                <a:xfrm>
                  <a:off x="9035939" y="1936520"/>
                  <a:ext cx="2926080" cy="577534"/>
                </a:xfrm>
                <a:prstGeom prst="rect">
                  <a:avLst/>
                </a:prstGeom>
                <a:noFill/>
              </p:spPr>
              <p:txBody>
                <a:bodyPr wrap="square" lIns="0" rIns="0" numCol="1"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US" sz="1100" noProof="1">
                      <a:solidFill>
                        <a:schemeClr val="bg1"/>
                      </a:solidFill>
                    </a:rPr>
                    <a:t>Package Repository </a:t>
                  </a:r>
                </a:p>
                <a:p>
                  <a:pPr marL="171450" indent="-171450">
                    <a:buFont typeface="Arial" panose="020B0604020202020204" pitchFamily="34" charset="0"/>
                    <a:buChar char="•"/>
                  </a:pPr>
                  <a:r>
                    <a:rPr lang="en-US" sz="1100" noProof="1">
                      <a:solidFill>
                        <a:schemeClr val="bg1"/>
                      </a:solidFill>
                    </a:rPr>
                    <a:t>Downloading Packages</a:t>
                  </a:r>
                </a:p>
                <a:p>
                  <a:pPr marL="171450" indent="-171450">
                    <a:buFont typeface="Arial" panose="020B0604020202020204" pitchFamily="34" charset="0"/>
                    <a:buChar char="•"/>
                  </a:pPr>
                  <a:r>
                    <a:rPr lang="en-US" sz="1100" noProof="1">
                      <a:solidFill>
                        <a:schemeClr val="bg1"/>
                      </a:solidFill>
                    </a:rPr>
                    <a:t>Demonstration</a:t>
                  </a:r>
                </a:p>
              </p:txBody>
            </p:sp>
          </p:grpSp>
        </p:grpSp>
        <p:pic>
          <p:nvPicPr>
            <p:cNvPr id="11" name="Graphic 10" descr="Packing Box Open outline">
              <a:extLst>
                <a:ext uri="{FF2B5EF4-FFF2-40B4-BE49-F238E27FC236}">
                  <a16:creationId xmlns:a16="http://schemas.microsoft.com/office/drawing/2014/main" id="{AEF4D268-E558-E25F-D3DC-C10B7856F7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65497" y="3576896"/>
              <a:ext cx="914400" cy="914400"/>
            </a:xfrm>
            <a:prstGeom prst="rect">
              <a:avLst/>
            </a:prstGeom>
          </p:spPr>
        </p:pic>
      </p:grpSp>
      <p:grpSp>
        <p:nvGrpSpPr>
          <p:cNvPr id="27" name="Group 26">
            <a:extLst>
              <a:ext uri="{FF2B5EF4-FFF2-40B4-BE49-F238E27FC236}">
                <a16:creationId xmlns:a16="http://schemas.microsoft.com/office/drawing/2014/main" id="{FFBE2099-BDE7-6156-1D4B-CE90B775BA68}"/>
              </a:ext>
            </a:extLst>
          </p:cNvPr>
          <p:cNvGrpSpPr/>
          <p:nvPr/>
        </p:nvGrpSpPr>
        <p:grpSpPr>
          <a:xfrm>
            <a:off x="618176" y="532046"/>
            <a:ext cx="8033223" cy="1349574"/>
            <a:chOff x="707985" y="368762"/>
            <a:chExt cx="8033223" cy="1349574"/>
          </a:xfrm>
        </p:grpSpPr>
        <p:grpSp>
          <p:nvGrpSpPr>
            <p:cNvPr id="14" name="Group 13">
              <a:extLst>
                <a:ext uri="{FF2B5EF4-FFF2-40B4-BE49-F238E27FC236}">
                  <a16:creationId xmlns:a16="http://schemas.microsoft.com/office/drawing/2014/main" id="{F64A8707-7909-E703-F64A-64AF0441476A}"/>
                </a:ext>
              </a:extLst>
            </p:cNvPr>
            <p:cNvGrpSpPr/>
            <p:nvPr/>
          </p:nvGrpSpPr>
          <p:grpSpPr>
            <a:xfrm>
              <a:off x="707985" y="406488"/>
              <a:ext cx="7008591" cy="1311848"/>
              <a:chOff x="1981067" y="4484291"/>
              <a:chExt cx="7785900" cy="1262382"/>
            </a:xfrm>
          </p:grpSpPr>
          <p:sp>
            <p:nvSpPr>
              <p:cNvPr id="16" name="Shape">
                <a:extLst>
                  <a:ext uri="{FF2B5EF4-FFF2-40B4-BE49-F238E27FC236}">
                    <a16:creationId xmlns:a16="http://schemas.microsoft.com/office/drawing/2014/main" id="{3561FCCE-4DD3-42FA-94C0-7F8369520574}"/>
                  </a:ext>
                </a:extLst>
              </p:cNvPr>
              <p:cNvSpPr/>
              <p:nvPr/>
            </p:nvSpPr>
            <p:spPr>
              <a:xfrm>
                <a:off x="1981067" y="4484291"/>
                <a:ext cx="7650480" cy="1262382"/>
              </a:xfrm>
              <a:custGeom>
                <a:avLst/>
                <a:gdLst/>
                <a:ahLst/>
                <a:cxnLst>
                  <a:cxn ang="0">
                    <a:pos x="wd2" y="hd2"/>
                  </a:cxn>
                  <a:cxn ang="5400000">
                    <a:pos x="wd2" y="hd2"/>
                  </a:cxn>
                  <a:cxn ang="10800000">
                    <a:pos x="wd2" y="hd2"/>
                  </a:cxn>
                  <a:cxn ang="16200000">
                    <a:pos x="wd2" y="hd2"/>
                  </a:cxn>
                </a:cxnLst>
                <a:rect l="0" t="0" r="r" b="b"/>
                <a:pathLst>
                  <a:path w="21600" h="21600" extrusionOk="0">
                    <a:moveTo>
                      <a:pt x="20686" y="0"/>
                    </a:moveTo>
                    <a:lnTo>
                      <a:pt x="6074" y="0"/>
                    </a:lnTo>
                    <a:cubicBezTo>
                      <a:pt x="5902" y="0"/>
                      <a:pt x="5741" y="413"/>
                      <a:pt x="5619" y="1152"/>
                    </a:cubicBezTo>
                    <a:lnTo>
                      <a:pt x="3442" y="14342"/>
                    </a:lnTo>
                    <a:lnTo>
                      <a:pt x="2313" y="7128"/>
                    </a:lnTo>
                    <a:lnTo>
                      <a:pt x="1190" y="7128"/>
                    </a:lnTo>
                    <a:cubicBezTo>
                      <a:pt x="534" y="7128"/>
                      <a:pt x="0" y="10365"/>
                      <a:pt x="0" y="14342"/>
                    </a:cubicBezTo>
                    <a:lnTo>
                      <a:pt x="0" y="14342"/>
                    </a:lnTo>
                    <a:cubicBezTo>
                      <a:pt x="0" y="18319"/>
                      <a:pt x="534" y="21557"/>
                      <a:pt x="1190" y="21557"/>
                    </a:cubicBezTo>
                    <a:lnTo>
                      <a:pt x="2313" y="21557"/>
                    </a:lnTo>
                    <a:lnTo>
                      <a:pt x="2435" y="21600"/>
                    </a:lnTo>
                    <a:lnTo>
                      <a:pt x="5719" y="1695"/>
                    </a:lnTo>
                    <a:cubicBezTo>
                      <a:pt x="5798" y="1217"/>
                      <a:pt x="5902" y="956"/>
                      <a:pt x="6013" y="956"/>
                    </a:cubicBezTo>
                    <a:lnTo>
                      <a:pt x="20341" y="956"/>
                    </a:lnTo>
                    <a:cubicBezTo>
                      <a:pt x="20646" y="956"/>
                      <a:pt x="20890" y="2456"/>
                      <a:pt x="20890" y="4281"/>
                    </a:cubicBezTo>
                    <a:lnTo>
                      <a:pt x="20890" y="13755"/>
                    </a:lnTo>
                    <a:cubicBezTo>
                      <a:pt x="20890" y="14950"/>
                      <a:pt x="21048" y="15907"/>
                      <a:pt x="21245" y="15907"/>
                    </a:cubicBezTo>
                    <a:lnTo>
                      <a:pt x="21245" y="15907"/>
                    </a:lnTo>
                    <a:cubicBezTo>
                      <a:pt x="21442" y="15907"/>
                      <a:pt x="21600" y="14950"/>
                      <a:pt x="21600" y="13755"/>
                    </a:cubicBezTo>
                    <a:lnTo>
                      <a:pt x="21600" y="5541"/>
                    </a:lnTo>
                    <a:cubicBezTo>
                      <a:pt x="21600" y="2477"/>
                      <a:pt x="21191" y="0"/>
                      <a:pt x="20686" y="0"/>
                    </a:cubicBezTo>
                    <a:close/>
                  </a:path>
                </a:pathLst>
              </a:custGeom>
              <a:solidFill>
                <a:srgbClr val="FFFF00"/>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a:p>
            </p:txBody>
          </p:sp>
          <p:sp>
            <p:nvSpPr>
              <p:cNvPr id="17" name="TextBox 13">
                <a:extLst>
                  <a:ext uri="{FF2B5EF4-FFF2-40B4-BE49-F238E27FC236}">
                    <a16:creationId xmlns:a16="http://schemas.microsoft.com/office/drawing/2014/main" id="{CC29159B-EF0B-45F6-240E-A8E8D4DA33D5}"/>
                  </a:ext>
                </a:extLst>
              </p:cNvPr>
              <p:cNvSpPr txBox="1"/>
              <p:nvPr/>
            </p:nvSpPr>
            <p:spPr>
              <a:xfrm>
                <a:off x="2124974" y="4987283"/>
                <a:ext cx="839108" cy="681194"/>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0" b="1" dirty="0">
                    <a:solidFill>
                      <a:schemeClr val="bg1"/>
                    </a:solidFill>
                    <a:effectLst>
                      <a:outerShdw blurRad="38100" dist="38100" dir="2700000" algn="tl">
                        <a:srgbClr val="000000">
                          <a:alpha val="43137"/>
                        </a:srgbClr>
                      </a:outerShdw>
                    </a:effectLst>
                  </a:rPr>
                  <a:t>04</a:t>
                </a:r>
              </a:p>
            </p:txBody>
          </p:sp>
          <p:grpSp>
            <p:nvGrpSpPr>
              <p:cNvPr id="18" name="Group 17">
                <a:extLst>
                  <a:ext uri="{FF2B5EF4-FFF2-40B4-BE49-F238E27FC236}">
                    <a16:creationId xmlns:a16="http://schemas.microsoft.com/office/drawing/2014/main" id="{09CF895E-DC1C-151E-81C3-A466CB4E7732}"/>
                  </a:ext>
                </a:extLst>
              </p:cNvPr>
              <p:cNvGrpSpPr/>
              <p:nvPr/>
            </p:nvGrpSpPr>
            <p:grpSpPr>
              <a:xfrm>
                <a:off x="4131701" y="4484291"/>
                <a:ext cx="5635266" cy="1047329"/>
                <a:chOff x="8921978" y="1466725"/>
                <a:chExt cx="3040041" cy="1047329"/>
              </a:xfrm>
            </p:grpSpPr>
            <p:sp>
              <p:nvSpPr>
                <p:cNvPr id="19" name="TextBox 24">
                  <a:extLst>
                    <a:ext uri="{FF2B5EF4-FFF2-40B4-BE49-F238E27FC236}">
                      <a16:creationId xmlns:a16="http://schemas.microsoft.com/office/drawing/2014/main" id="{EC20B2F3-A950-6440-4A1F-9709A7B59A23}"/>
                    </a:ext>
                  </a:extLst>
                </p:cNvPr>
                <p:cNvSpPr txBox="1"/>
                <p:nvPr/>
              </p:nvSpPr>
              <p:spPr>
                <a:xfrm>
                  <a:off x="8921978" y="1466725"/>
                  <a:ext cx="2514526" cy="46166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noProof="1">
                      <a:solidFill>
                        <a:schemeClr val="bg1"/>
                      </a:solidFill>
                    </a:rPr>
                    <a:t>Demonstration</a:t>
                  </a:r>
                </a:p>
              </p:txBody>
            </p:sp>
            <p:sp>
              <p:nvSpPr>
                <p:cNvPr id="20" name="TextBox 25">
                  <a:extLst>
                    <a:ext uri="{FF2B5EF4-FFF2-40B4-BE49-F238E27FC236}">
                      <a16:creationId xmlns:a16="http://schemas.microsoft.com/office/drawing/2014/main" id="{CE9DC251-3F93-D186-20AF-6A184213C9F3}"/>
                    </a:ext>
                  </a:extLst>
                </p:cNvPr>
                <p:cNvSpPr txBox="1"/>
                <p:nvPr/>
              </p:nvSpPr>
              <p:spPr>
                <a:xfrm>
                  <a:off x="9035939" y="1936520"/>
                  <a:ext cx="2926080" cy="577534"/>
                </a:xfrm>
                <a:prstGeom prst="rect">
                  <a:avLst/>
                </a:prstGeom>
                <a:noFill/>
              </p:spPr>
              <p:txBody>
                <a:bodyPr wrap="square" lIns="0" rIns="0" numCol="1"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US" sz="1100" noProof="1">
                      <a:solidFill>
                        <a:schemeClr val="bg1"/>
                      </a:solidFill>
                    </a:rPr>
                    <a:t>Scenario</a:t>
                  </a:r>
                </a:p>
                <a:p>
                  <a:pPr marL="171450" indent="-171450">
                    <a:buFont typeface="Arial" panose="020B0604020202020204" pitchFamily="34" charset="0"/>
                    <a:buChar char="•"/>
                  </a:pPr>
                  <a:r>
                    <a:rPr lang="en-US" sz="1100" noProof="1">
                      <a:solidFill>
                        <a:schemeClr val="bg1"/>
                      </a:solidFill>
                    </a:rPr>
                    <a:t>Setup</a:t>
                  </a:r>
                </a:p>
                <a:p>
                  <a:pPr marL="171450" indent="-171450">
                    <a:buFont typeface="Arial" panose="020B0604020202020204" pitchFamily="34" charset="0"/>
                    <a:buChar char="•"/>
                  </a:pPr>
                  <a:r>
                    <a:rPr lang="en-US" sz="1100" noProof="1">
                      <a:solidFill>
                        <a:schemeClr val="bg1"/>
                      </a:solidFill>
                    </a:rPr>
                    <a:t>Recap</a:t>
                  </a:r>
                </a:p>
              </p:txBody>
            </p:sp>
          </p:grpSp>
        </p:grpSp>
        <p:pic>
          <p:nvPicPr>
            <p:cNvPr id="26" name="Graphic 25" descr="Sign language outline">
              <a:extLst>
                <a:ext uri="{FF2B5EF4-FFF2-40B4-BE49-F238E27FC236}">
                  <a16:creationId xmlns:a16="http://schemas.microsoft.com/office/drawing/2014/main" id="{B536AE9D-778F-6C75-7F62-21874F3BC2D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89349" y="368762"/>
              <a:ext cx="1051859" cy="1051859"/>
            </a:xfrm>
            <a:prstGeom prst="rect">
              <a:avLst/>
            </a:prstGeom>
          </p:spPr>
        </p:pic>
      </p:grpSp>
      <p:grpSp>
        <p:nvGrpSpPr>
          <p:cNvPr id="22" name="Group 21">
            <a:extLst>
              <a:ext uri="{FF2B5EF4-FFF2-40B4-BE49-F238E27FC236}">
                <a16:creationId xmlns:a16="http://schemas.microsoft.com/office/drawing/2014/main" id="{941F07E7-D514-AB49-D72A-59842D2904F7}"/>
              </a:ext>
            </a:extLst>
          </p:cNvPr>
          <p:cNvGrpSpPr/>
          <p:nvPr/>
        </p:nvGrpSpPr>
        <p:grpSpPr>
          <a:xfrm>
            <a:off x="618176" y="3446784"/>
            <a:ext cx="7008591" cy="1311848"/>
            <a:chOff x="1981067" y="4484291"/>
            <a:chExt cx="7785900" cy="1262382"/>
          </a:xfrm>
        </p:grpSpPr>
        <p:sp>
          <p:nvSpPr>
            <p:cNvPr id="24" name="Shape">
              <a:extLst>
                <a:ext uri="{FF2B5EF4-FFF2-40B4-BE49-F238E27FC236}">
                  <a16:creationId xmlns:a16="http://schemas.microsoft.com/office/drawing/2014/main" id="{29F1B0A9-87FB-C35C-889C-34A5C04C5D29}"/>
                </a:ext>
              </a:extLst>
            </p:cNvPr>
            <p:cNvSpPr/>
            <p:nvPr/>
          </p:nvSpPr>
          <p:spPr>
            <a:xfrm>
              <a:off x="1981067" y="4484291"/>
              <a:ext cx="7650480" cy="1262382"/>
            </a:xfrm>
            <a:custGeom>
              <a:avLst/>
              <a:gdLst/>
              <a:ahLst/>
              <a:cxnLst>
                <a:cxn ang="0">
                  <a:pos x="wd2" y="hd2"/>
                </a:cxn>
                <a:cxn ang="5400000">
                  <a:pos x="wd2" y="hd2"/>
                </a:cxn>
                <a:cxn ang="10800000">
                  <a:pos x="wd2" y="hd2"/>
                </a:cxn>
                <a:cxn ang="16200000">
                  <a:pos x="wd2" y="hd2"/>
                </a:cxn>
              </a:cxnLst>
              <a:rect l="0" t="0" r="r" b="b"/>
              <a:pathLst>
                <a:path w="21600" h="21600" extrusionOk="0">
                  <a:moveTo>
                    <a:pt x="20686" y="0"/>
                  </a:moveTo>
                  <a:lnTo>
                    <a:pt x="6074" y="0"/>
                  </a:lnTo>
                  <a:cubicBezTo>
                    <a:pt x="5902" y="0"/>
                    <a:pt x="5741" y="413"/>
                    <a:pt x="5619" y="1152"/>
                  </a:cubicBezTo>
                  <a:lnTo>
                    <a:pt x="3442" y="14342"/>
                  </a:lnTo>
                  <a:lnTo>
                    <a:pt x="2313" y="7128"/>
                  </a:lnTo>
                  <a:lnTo>
                    <a:pt x="1190" y="7128"/>
                  </a:lnTo>
                  <a:cubicBezTo>
                    <a:pt x="534" y="7128"/>
                    <a:pt x="0" y="10365"/>
                    <a:pt x="0" y="14342"/>
                  </a:cubicBezTo>
                  <a:lnTo>
                    <a:pt x="0" y="14342"/>
                  </a:lnTo>
                  <a:cubicBezTo>
                    <a:pt x="0" y="18319"/>
                    <a:pt x="534" y="21557"/>
                    <a:pt x="1190" y="21557"/>
                  </a:cubicBezTo>
                  <a:lnTo>
                    <a:pt x="2313" y="21557"/>
                  </a:lnTo>
                  <a:lnTo>
                    <a:pt x="2435" y="21600"/>
                  </a:lnTo>
                  <a:lnTo>
                    <a:pt x="5719" y="1695"/>
                  </a:lnTo>
                  <a:cubicBezTo>
                    <a:pt x="5798" y="1217"/>
                    <a:pt x="5902" y="956"/>
                    <a:pt x="6013" y="956"/>
                  </a:cubicBezTo>
                  <a:lnTo>
                    <a:pt x="20341" y="956"/>
                  </a:lnTo>
                  <a:cubicBezTo>
                    <a:pt x="20646" y="956"/>
                    <a:pt x="20890" y="2456"/>
                    <a:pt x="20890" y="4281"/>
                  </a:cubicBezTo>
                  <a:lnTo>
                    <a:pt x="20890" y="13755"/>
                  </a:lnTo>
                  <a:cubicBezTo>
                    <a:pt x="20890" y="14950"/>
                    <a:pt x="21048" y="15907"/>
                    <a:pt x="21245" y="15907"/>
                  </a:cubicBezTo>
                  <a:lnTo>
                    <a:pt x="21245" y="15907"/>
                  </a:lnTo>
                  <a:cubicBezTo>
                    <a:pt x="21442" y="15907"/>
                    <a:pt x="21600" y="14950"/>
                    <a:pt x="21600" y="13755"/>
                  </a:cubicBezTo>
                  <a:lnTo>
                    <a:pt x="21600" y="5541"/>
                  </a:lnTo>
                  <a:cubicBezTo>
                    <a:pt x="21600" y="2477"/>
                    <a:pt x="21191" y="0"/>
                    <a:pt x="20686" y="0"/>
                  </a:cubicBezTo>
                  <a:close/>
                </a:path>
              </a:pathLst>
            </a:custGeom>
            <a:solidFill>
              <a:schemeClr val="bg2">
                <a:lumMod val="75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a:p>
          </p:txBody>
        </p:sp>
        <p:sp>
          <p:nvSpPr>
            <p:cNvPr id="25" name="TextBox 13">
              <a:extLst>
                <a:ext uri="{FF2B5EF4-FFF2-40B4-BE49-F238E27FC236}">
                  <a16:creationId xmlns:a16="http://schemas.microsoft.com/office/drawing/2014/main" id="{450D6BD5-A6A9-F155-60A1-62FB49479DD3}"/>
                </a:ext>
              </a:extLst>
            </p:cNvPr>
            <p:cNvSpPr txBox="1"/>
            <p:nvPr/>
          </p:nvSpPr>
          <p:spPr>
            <a:xfrm>
              <a:off x="2124974" y="4987283"/>
              <a:ext cx="839108" cy="681194"/>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0" b="1" dirty="0">
                  <a:solidFill>
                    <a:schemeClr val="bg1"/>
                  </a:solidFill>
                  <a:effectLst>
                    <a:outerShdw blurRad="38100" dist="38100" dir="2700000" algn="tl">
                      <a:srgbClr val="000000">
                        <a:alpha val="43137"/>
                      </a:srgbClr>
                    </a:outerShdw>
                  </a:effectLst>
                </a:rPr>
                <a:t>06</a:t>
              </a:r>
            </a:p>
          </p:txBody>
        </p:sp>
        <p:grpSp>
          <p:nvGrpSpPr>
            <p:cNvPr id="28" name="Group 27">
              <a:extLst>
                <a:ext uri="{FF2B5EF4-FFF2-40B4-BE49-F238E27FC236}">
                  <a16:creationId xmlns:a16="http://schemas.microsoft.com/office/drawing/2014/main" id="{622D80F7-9CAA-3337-1153-7033274DBA44}"/>
                </a:ext>
              </a:extLst>
            </p:cNvPr>
            <p:cNvGrpSpPr/>
            <p:nvPr/>
          </p:nvGrpSpPr>
          <p:grpSpPr>
            <a:xfrm>
              <a:off x="4131701" y="4484291"/>
              <a:ext cx="5635266" cy="1047329"/>
              <a:chOff x="8921978" y="1466725"/>
              <a:chExt cx="3040041" cy="1047329"/>
            </a:xfrm>
          </p:grpSpPr>
          <p:sp>
            <p:nvSpPr>
              <p:cNvPr id="29" name="TextBox 24">
                <a:extLst>
                  <a:ext uri="{FF2B5EF4-FFF2-40B4-BE49-F238E27FC236}">
                    <a16:creationId xmlns:a16="http://schemas.microsoft.com/office/drawing/2014/main" id="{70B821D0-8696-5400-162C-E9C31ED7D20C}"/>
                  </a:ext>
                </a:extLst>
              </p:cNvPr>
              <p:cNvSpPr txBox="1"/>
              <p:nvPr/>
            </p:nvSpPr>
            <p:spPr>
              <a:xfrm>
                <a:off x="8921978" y="1466725"/>
                <a:ext cx="2514526" cy="46166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noProof="1">
                    <a:solidFill>
                      <a:schemeClr val="bg1"/>
                    </a:solidFill>
                  </a:rPr>
                  <a:t>Conclusion</a:t>
                </a:r>
              </a:p>
            </p:txBody>
          </p:sp>
          <p:sp>
            <p:nvSpPr>
              <p:cNvPr id="30" name="TextBox 25">
                <a:extLst>
                  <a:ext uri="{FF2B5EF4-FFF2-40B4-BE49-F238E27FC236}">
                    <a16:creationId xmlns:a16="http://schemas.microsoft.com/office/drawing/2014/main" id="{41731488-F279-6E70-775C-049088781E53}"/>
                  </a:ext>
                </a:extLst>
              </p:cNvPr>
              <p:cNvSpPr txBox="1"/>
              <p:nvPr/>
            </p:nvSpPr>
            <p:spPr>
              <a:xfrm>
                <a:off x="9035939" y="1936520"/>
                <a:ext cx="2926080" cy="577534"/>
              </a:xfrm>
              <a:prstGeom prst="rect">
                <a:avLst/>
              </a:prstGeom>
              <a:noFill/>
            </p:spPr>
            <p:txBody>
              <a:bodyPr wrap="square" lIns="0" rIns="0" numCol="1"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US" sz="1100" noProof="1">
                    <a:solidFill>
                      <a:schemeClr val="bg1"/>
                    </a:solidFill>
                  </a:rPr>
                  <a:t>Recap</a:t>
                </a:r>
              </a:p>
              <a:p>
                <a:pPr marL="171450" indent="-171450">
                  <a:buFont typeface="Arial" panose="020B0604020202020204" pitchFamily="34" charset="0"/>
                  <a:buChar char="•"/>
                </a:pPr>
                <a:r>
                  <a:rPr lang="en-US" sz="1100" noProof="1">
                    <a:solidFill>
                      <a:schemeClr val="bg1"/>
                    </a:solidFill>
                  </a:rPr>
                  <a:t>Troublshooting</a:t>
                </a:r>
              </a:p>
              <a:p>
                <a:pPr marL="171450" indent="-171450">
                  <a:buFont typeface="Arial" panose="020B0604020202020204" pitchFamily="34" charset="0"/>
                  <a:buChar char="•"/>
                </a:pPr>
                <a:r>
                  <a:rPr lang="en-US" sz="1100" noProof="1">
                    <a:solidFill>
                      <a:schemeClr val="bg1"/>
                    </a:solidFill>
                  </a:rPr>
                  <a:t>Summary</a:t>
                </a:r>
              </a:p>
            </p:txBody>
          </p:sp>
        </p:grpSp>
      </p:grpSp>
      <p:pic>
        <p:nvPicPr>
          <p:cNvPr id="3" name="Graphic 2" descr="Evening Moon outline">
            <a:extLst>
              <a:ext uri="{FF2B5EF4-FFF2-40B4-BE49-F238E27FC236}">
                <a16:creationId xmlns:a16="http://schemas.microsoft.com/office/drawing/2014/main" id="{9DAA85E3-89AD-AC4A-C204-CCBF57EB355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71348" y="3323802"/>
            <a:ext cx="1051859" cy="1051859"/>
          </a:xfrm>
          <a:prstGeom prst="rect">
            <a:avLst/>
          </a:prstGeom>
        </p:spPr>
      </p:pic>
    </p:spTree>
    <p:extLst>
      <p:ext uri="{BB962C8B-B14F-4D97-AF65-F5344CB8AC3E}">
        <p14:creationId xmlns:p14="http://schemas.microsoft.com/office/powerpoint/2010/main" val="4045257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6"/>
          <p:cNvSpPr txBox="1">
            <a:spLocks noGrp="1"/>
          </p:cNvSpPr>
          <p:nvPr>
            <p:ph type="ctrTitle"/>
          </p:nvPr>
        </p:nvSpPr>
        <p:spPr>
          <a:xfrm>
            <a:off x="921200" y="1280606"/>
            <a:ext cx="72057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dirty="0">
                <a:solidFill>
                  <a:schemeClr val="accent3"/>
                </a:solidFill>
              </a:rPr>
              <a:t>2</a:t>
            </a:r>
            <a:br>
              <a:rPr lang="en" dirty="0"/>
            </a:br>
            <a:r>
              <a:rPr lang="en" sz="3200" dirty="0"/>
              <a:t>TANZU COMMUNITY EDITION</a:t>
            </a:r>
            <a:endParaRPr dirty="0"/>
          </a:p>
        </p:txBody>
      </p:sp>
      <p:sp>
        <p:nvSpPr>
          <p:cNvPr id="353" name="Google Shape;353;p36"/>
          <p:cNvSpPr txBox="1">
            <a:spLocks noGrp="1"/>
          </p:cNvSpPr>
          <p:nvPr>
            <p:ph type="subTitle" idx="1"/>
          </p:nvPr>
        </p:nvSpPr>
        <p:spPr>
          <a:xfrm>
            <a:off x="4698564" y="3108819"/>
            <a:ext cx="35424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Let’s explore TCE!</a:t>
            </a:r>
            <a:endParaRPr dirty="0"/>
          </a:p>
        </p:txBody>
      </p:sp>
      <p:sp>
        <p:nvSpPr>
          <p:cNvPr id="354" name="Google Shape;354;p3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pic>
        <p:nvPicPr>
          <p:cNvPr id="6" name="Graphic 5" descr="Classroom with solid fill">
            <a:extLst>
              <a:ext uri="{FF2B5EF4-FFF2-40B4-BE49-F238E27FC236}">
                <a16:creationId xmlns:a16="http://schemas.microsoft.com/office/drawing/2014/main" id="{7C2763FC-E028-114B-A800-BD1983D140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50208" y="1729877"/>
            <a:ext cx="1199778" cy="119977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cxnSp>
        <p:nvCxnSpPr>
          <p:cNvPr id="46" name="Straight Arrow Connector 45">
            <a:extLst>
              <a:ext uri="{FF2B5EF4-FFF2-40B4-BE49-F238E27FC236}">
                <a16:creationId xmlns:a16="http://schemas.microsoft.com/office/drawing/2014/main" id="{96EB2350-6D15-3DAE-F189-AEBD3C7C6701}"/>
              </a:ext>
            </a:extLst>
          </p:cNvPr>
          <p:cNvCxnSpPr>
            <a:cxnSpLocks/>
            <a:stCxn id="5" idx="0"/>
          </p:cNvCxnSpPr>
          <p:nvPr/>
        </p:nvCxnSpPr>
        <p:spPr>
          <a:xfrm flipV="1">
            <a:off x="1853267" y="1317719"/>
            <a:ext cx="201662" cy="150847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052" name="Picture 4">
            <a:extLst>
              <a:ext uri="{FF2B5EF4-FFF2-40B4-BE49-F238E27FC236}">
                <a16:creationId xmlns:a16="http://schemas.microsoft.com/office/drawing/2014/main" id="{A1C748F4-F6A8-940E-90E1-F96F245207A7}"/>
              </a:ext>
            </a:extLst>
          </p:cNvPr>
          <p:cNvPicPr>
            <a:picLocks noChangeAspect="1" noChangeArrowheads="1"/>
          </p:cNvPicPr>
          <p:nvPr/>
        </p:nvPicPr>
        <p:blipFill>
          <a:blip r:embed="rId4">
            <a:alphaModFix amt="70000"/>
            <a:extLst>
              <a:ext uri="{28A0092B-C50C-407E-A947-70E740481C1C}">
                <a14:useLocalDpi xmlns:a14="http://schemas.microsoft.com/office/drawing/2010/main" val="0"/>
              </a:ext>
            </a:extLst>
          </a:blip>
          <a:srcRect/>
          <a:stretch>
            <a:fillRect/>
          </a:stretch>
        </p:blipFill>
        <p:spPr bwMode="auto">
          <a:xfrm>
            <a:off x="2561585" y="1852737"/>
            <a:ext cx="3386237" cy="3080730"/>
          </a:xfrm>
          <a:prstGeom prst="rect">
            <a:avLst/>
          </a:prstGeom>
          <a:noFill/>
          <a:extLst>
            <a:ext uri="{909E8E84-426E-40DD-AFC4-6F175D3DCCD1}">
              <a14:hiddenFill xmlns:a14="http://schemas.microsoft.com/office/drawing/2010/main">
                <a:solidFill>
                  <a:srgbClr val="FFFFFF"/>
                </a:solidFill>
              </a14:hiddenFill>
            </a:ext>
          </a:extLst>
        </p:spPr>
      </p:pic>
      <p:sp>
        <p:nvSpPr>
          <p:cNvPr id="137" name="Google Shape;137;p18"/>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grpSp>
        <p:nvGrpSpPr>
          <p:cNvPr id="26" name="Group 25">
            <a:extLst>
              <a:ext uri="{FF2B5EF4-FFF2-40B4-BE49-F238E27FC236}">
                <a16:creationId xmlns:a16="http://schemas.microsoft.com/office/drawing/2014/main" id="{9E9B4591-5F14-ED66-97D9-D6D8F03EDE93}"/>
              </a:ext>
            </a:extLst>
          </p:cNvPr>
          <p:cNvGrpSpPr/>
          <p:nvPr/>
        </p:nvGrpSpPr>
        <p:grpSpPr>
          <a:xfrm>
            <a:off x="2870527" y="210033"/>
            <a:ext cx="2927044" cy="1680316"/>
            <a:chOff x="3087822" y="230615"/>
            <a:chExt cx="3347354" cy="1888976"/>
          </a:xfrm>
        </p:grpSpPr>
        <p:pic>
          <p:nvPicPr>
            <p:cNvPr id="12" name="Picture 11" descr="Icon&#10;&#10;Description automatically generated">
              <a:extLst>
                <a:ext uri="{FF2B5EF4-FFF2-40B4-BE49-F238E27FC236}">
                  <a16:creationId xmlns:a16="http://schemas.microsoft.com/office/drawing/2014/main" id="{6DDE9B97-B165-E9F2-4997-87D795296C5F}"/>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643597" y="230615"/>
              <a:ext cx="1907983" cy="1474215"/>
            </a:xfrm>
            <a:prstGeom prst="rect">
              <a:avLst/>
            </a:prstGeom>
            <a:effectLst>
              <a:glow rad="228600">
                <a:schemeClr val="accent4">
                  <a:satMod val="175000"/>
                  <a:alpha val="40000"/>
                </a:schemeClr>
              </a:glow>
            </a:effectLst>
          </p:spPr>
        </p:pic>
        <p:sp>
          <p:nvSpPr>
            <p:cNvPr id="22" name="TextBox 21">
              <a:extLst>
                <a:ext uri="{FF2B5EF4-FFF2-40B4-BE49-F238E27FC236}">
                  <a16:creationId xmlns:a16="http://schemas.microsoft.com/office/drawing/2014/main" id="{B1DE9C21-D033-A49E-212B-710B265C8D59}"/>
                </a:ext>
              </a:extLst>
            </p:cNvPr>
            <p:cNvSpPr txBox="1"/>
            <p:nvPr/>
          </p:nvSpPr>
          <p:spPr>
            <a:xfrm>
              <a:off x="3087822" y="1719481"/>
              <a:ext cx="3347354" cy="400110"/>
            </a:xfrm>
            <a:prstGeom prst="rect">
              <a:avLst/>
            </a:prstGeom>
            <a:noFill/>
          </p:spPr>
          <p:txBody>
            <a:bodyPr wrap="square" rtlCol="0">
              <a:spAutoFit/>
            </a:bodyPr>
            <a:lstStyle/>
            <a:p>
              <a:r>
                <a:rPr lang="en-SG" sz="2000" b="1" u="sng" dirty="0">
                  <a:solidFill>
                    <a:schemeClr val="bg1"/>
                  </a:solidFill>
                </a:rPr>
                <a:t>Free and Open-Source</a:t>
              </a:r>
            </a:p>
          </p:txBody>
        </p:sp>
      </p:grpSp>
      <p:grpSp>
        <p:nvGrpSpPr>
          <p:cNvPr id="25" name="Group 24">
            <a:extLst>
              <a:ext uri="{FF2B5EF4-FFF2-40B4-BE49-F238E27FC236}">
                <a16:creationId xmlns:a16="http://schemas.microsoft.com/office/drawing/2014/main" id="{7BB2B85C-2CB9-386B-2D3C-ECE4F5543EBC}"/>
              </a:ext>
            </a:extLst>
          </p:cNvPr>
          <p:cNvGrpSpPr/>
          <p:nvPr/>
        </p:nvGrpSpPr>
        <p:grpSpPr>
          <a:xfrm>
            <a:off x="6149484" y="2549404"/>
            <a:ext cx="3908608" cy="2008867"/>
            <a:chOff x="6125827" y="2534965"/>
            <a:chExt cx="4083106" cy="2214269"/>
          </a:xfrm>
        </p:grpSpPr>
        <p:pic>
          <p:nvPicPr>
            <p:cNvPr id="15" name="Picture 14" descr="A person writing on a book&#10;&#10;Description automatically generated with medium confidence">
              <a:extLst>
                <a:ext uri="{FF2B5EF4-FFF2-40B4-BE49-F238E27FC236}">
                  <a16:creationId xmlns:a16="http://schemas.microsoft.com/office/drawing/2014/main" id="{30769DD7-7943-E8F5-CBC2-F6B077A5659B}"/>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6125827" y="2534965"/>
              <a:ext cx="2508157" cy="1772431"/>
            </a:xfrm>
            <a:prstGeom prst="rect">
              <a:avLst/>
            </a:prstGeom>
            <a:effectLst>
              <a:glow rad="228600">
                <a:schemeClr val="accent4">
                  <a:satMod val="175000"/>
                  <a:alpha val="40000"/>
                </a:schemeClr>
              </a:glow>
            </a:effectLst>
          </p:spPr>
        </p:pic>
        <p:sp>
          <p:nvSpPr>
            <p:cNvPr id="23" name="TextBox 22">
              <a:extLst>
                <a:ext uri="{FF2B5EF4-FFF2-40B4-BE49-F238E27FC236}">
                  <a16:creationId xmlns:a16="http://schemas.microsoft.com/office/drawing/2014/main" id="{B1A3EFC0-971A-2A99-A36D-7510C68725F6}"/>
                </a:ext>
              </a:extLst>
            </p:cNvPr>
            <p:cNvSpPr txBox="1"/>
            <p:nvPr/>
          </p:nvSpPr>
          <p:spPr>
            <a:xfrm>
              <a:off x="6132482" y="4349124"/>
              <a:ext cx="4076451" cy="400110"/>
            </a:xfrm>
            <a:prstGeom prst="rect">
              <a:avLst/>
            </a:prstGeom>
            <a:noFill/>
          </p:spPr>
          <p:txBody>
            <a:bodyPr wrap="square" rtlCol="0">
              <a:spAutoFit/>
            </a:bodyPr>
            <a:lstStyle/>
            <a:p>
              <a:r>
                <a:rPr lang="en-SG" sz="2000" b="1" u="sng" dirty="0">
                  <a:solidFill>
                    <a:schemeClr val="bg1"/>
                  </a:solidFill>
                </a:rPr>
                <a:t>Learning Platform</a:t>
              </a:r>
            </a:p>
          </p:txBody>
        </p:sp>
      </p:grpSp>
      <p:grpSp>
        <p:nvGrpSpPr>
          <p:cNvPr id="6" name="Group 5">
            <a:extLst>
              <a:ext uri="{FF2B5EF4-FFF2-40B4-BE49-F238E27FC236}">
                <a16:creationId xmlns:a16="http://schemas.microsoft.com/office/drawing/2014/main" id="{EBAE15D1-5625-BCC4-2DEF-75275B0FEAB4}"/>
              </a:ext>
            </a:extLst>
          </p:cNvPr>
          <p:cNvGrpSpPr/>
          <p:nvPr/>
        </p:nvGrpSpPr>
        <p:grpSpPr>
          <a:xfrm>
            <a:off x="1077688" y="2826196"/>
            <a:ext cx="2845176" cy="1836531"/>
            <a:chOff x="655767" y="2133070"/>
            <a:chExt cx="3103421" cy="2008867"/>
          </a:xfrm>
        </p:grpSpPr>
        <p:sp>
          <p:nvSpPr>
            <p:cNvPr id="17" name="TextBox 16">
              <a:extLst>
                <a:ext uri="{FF2B5EF4-FFF2-40B4-BE49-F238E27FC236}">
                  <a16:creationId xmlns:a16="http://schemas.microsoft.com/office/drawing/2014/main" id="{468DBA32-0924-9C34-ABFA-EAF4576091FD}"/>
                </a:ext>
              </a:extLst>
            </p:cNvPr>
            <p:cNvSpPr txBox="1"/>
            <p:nvPr/>
          </p:nvSpPr>
          <p:spPr>
            <a:xfrm>
              <a:off x="758304" y="3741827"/>
              <a:ext cx="3000884" cy="400110"/>
            </a:xfrm>
            <a:prstGeom prst="rect">
              <a:avLst/>
            </a:prstGeom>
            <a:noFill/>
          </p:spPr>
          <p:txBody>
            <a:bodyPr wrap="square" rtlCol="0">
              <a:spAutoFit/>
            </a:bodyPr>
            <a:lstStyle/>
            <a:p>
              <a:r>
                <a:rPr lang="en-SG" sz="2000" b="1" u="sng" dirty="0">
                  <a:solidFill>
                    <a:schemeClr val="bg1"/>
                  </a:solidFill>
                </a:rPr>
                <a:t>Limitation</a:t>
              </a:r>
            </a:p>
          </p:txBody>
        </p:sp>
        <p:pic>
          <p:nvPicPr>
            <p:cNvPr id="5" name="Picture 4" descr="A yellow triangle sign&#10;&#10;Description automatically generated with medium confidence">
              <a:extLst>
                <a:ext uri="{FF2B5EF4-FFF2-40B4-BE49-F238E27FC236}">
                  <a16:creationId xmlns:a16="http://schemas.microsoft.com/office/drawing/2014/main" id="{E95752FF-8208-E36B-88C8-C1B269025260}"/>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655767" y="2133070"/>
              <a:ext cx="1691949" cy="1691949"/>
            </a:xfrm>
            <a:prstGeom prst="rect">
              <a:avLst/>
            </a:prstGeom>
          </p:spPr>
        </p:pic>
      </p:grpSp>
      <p:sp>
        <p:nvSpPr>
          <p:cNvPr id="7" name="TextBox 6">
            <a:extLst>
              <a:ext uri="{FF2B5EF4-FFF2-40B4-BE49-F238E27FC236}">
                <a16:creationId xmlns:a16="http://schemas.microsoft.com/office/drawing/2014/main" id="{27E944DC-C534-05BF-EB4B-E42364DE0C85}"/>
              </a:ext>
            </a:extLst>
          </p:cNvPr>
          <p:cNvSpPr txBox="1"/>
          <p:nvPr/>
        </p:nvSpPr>
        <p:spPr>
          <a:xfrm>
            <a:off x="3290812" y="2821154"/>
            <a:ext cx="1927782" cy="1200329"/>
          </a:xfrm>
          <a:prstGeom prst="rect">
            <a:avLst/>
          </a:prstGeom>
          <a:noFill/>
        </p:spPr>
        <p:txBody>
          <a:bodyPr wrap="square" rtlCol="0">
            <a:spAutoFit/>
          </a:bodyPr>
          <a:lstStyle/>
          <a:p>
            <a:pPr algn="ctr"/>
            <a:r>
              <a:rPr lang="en-SG" sz="2400" b="1" dirty="0">
                <a:solidFill>
                  <a:schemeClr val="bg1"/>
                </a:solidFill>
              </a:rPr>
              <a:t>Tanzu</a:t>
            </a:r>
            <a:r>
              <a:rPr lang="en-SG" sz="2400" b="1" dirty="0"/>
              <a:t> </a:t>
            </a:r>
            <a:r>
              <a:rPr lang="en-SG" sz="2400" b="1" dirty="0">
                <a:solidFill>
                  <a:srgbClr val="FFFF00"/>
                </a:solidFill>
              </a:rPr>
              <a:t>Community Edition</a:t>
            </a:r>
          </a:p>
        </p:txBody>
      </p:sp>
      <p:sp>
        <p:nvSpPr>
          <p:cNvPr id="19" name="TextBox 18">
            <a:extLst>
              <a:ext uri="{FF2B5EF4-FFF2-40B4-BE49-F238E27FC236}">
                <a16:creationId xmlns:a16="http://schemas.microsoft.com/office/drawing/2014/main" id="{6FCF671A-3C48-E9A5-E346-1B363D17C84C}"/>
              </a:ext>
            </a:extLst>
          </p:cNvPr>
          <p:cNvSpPr txBox="1"/>
          <p:nvPr/>
        </p:nvSpPr>
        <p:spPr>
          <a:xfrm>
            <a:off x="248182" y="170496"/>
            <a:ext cx="3700341" cy="523220"/>
          </a:xfrm>
          <a:prstGeom prst="rect">
            <a:avLst/>
          </a:prstGeom>
          <a:noFill/>
        </p:spPr>
        <p:txBody>
          <a:bodyPr wrap="square" rtlCol="0">
            <a:spAutoFit/>
          </a:bodyPr>
          <a:lstStyle/>
          <a:p>
            <a:r>
              <a:rPr lang="en-SG" sz="2800" u="sng" dirty="0">
                <a:solidFill>
                  <a:schemeClr val="bg1"/>
                </a:solidFill>
              </a:rPr>
              <a:t>What It Is</a:t>
            </a:r>
            <a:endParaRPr lang="en-SG" sz="1600" u="sng" dirty="0">
              <a:solidFill>
                <a:schemeClr val="bg1"/>
              </a:solidFill>
            </a:endParaRPr>
          </a:p>
        </p:txBody>
      </p:sp>
      <p:cxnSp>
        <p:nvCxnSpPr>
          <p:cNvPr id="10" name="Straight Arrow Connector 9">
            <a:extLst>
              <a:ext uri="{FF2B5EF4-FFF2-40B4-BE49-F238E27FC236}">
                <a16:creationId xmlns:a16="http://schemas.microsoft.com/office/drawing/2014/main" id="{6E0EFE52-DDA8-6719-DB3F-A835CA1DFA31}"/>
              </a:ext>
            </a:extLst>
          </p:cNvPr>
          <p:cNvCxnSpPr>
            <a:cxnSpLocks/>
            <a:stCxn id="15" idx="0"/>
            <a:endCxn id="14" idx="2"/>
          </p:cNvCxnSpPr>
          <p:nvPr/>
        </p:nvCxnSpPr>
        <p:spPr>
          <a:xfrm flipH="1" flipV="1">
            <a:off x="6847527" y="1853032"/>
            <a:ext cx="502441" cy="696372"/>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DDA6E1F-7C60-B482-A6F7-00BCEEEDCAA5}"/>
              </a:ext>
            </a:extLst>
          </p:cNvPr>
          <p:cNvSpPr txBox="1"/>
          <p:nvPr/>
        </p:nvSpPr>
        <p:spPr>
          <a:xfrm>
            <a:off x="6013323" y="1391367"/>
            <a:ext cx="1668407" cy="461665"/>
          </a:xfrm>
          <a:prstGeom prst="rect">
            <a:avLst/>
          </a:prstGeom>
          <a:noFill/>
        </p:spPr>
        <p:txBody>
          <a:bodyPr wrap="square" rtlCol="0">
            <a:spAutoFit/>
          </a:bodyPr>
          <a:lstStyle/>
          <a:p>
            <a:r>
              <a:rPr lang="en-SG" sz="1200" b="1" dirty="0">
                <a:solidFill>
                  <a:schemeClr val="bg1"/>
                </a:solidFill>
              </a:rPr>
              <a:t>Kubernetes-Friendly Installer</a:t>
            </a:r>
          </a:p>
        </p:txBody>
      </p:sp>
      <p:cxnSp>
        <p:nvCxnSpPr>
          <p:cNvPr id="28" name="Straight Arrow Connector 27">
            <a:extLst>
              <a:ext uri="{FF2B5EF4-FFF2-40B4-BE49-F238E27FC236}">
                <a16:creationId xmlns:a16="http://schemas.microsoft.com/office/drawing/2014/main" id="{B367A8AA-AB2B-444C-EC3C-9A80CBC32E9D}"/>
              </a:ext>
            </a:extLst>
          </p:cNvPr>
          <p:cNvCxnSpPr>
            <a:cxnSpLocks/>
            <a:stCxn id="15" idx="0"/>
            <a:endCxn id="29" idx="2"/>
          </p:cNvCxnSpPr>
          <p:nvPr/>
        </p:nvCxnSpPr>
        <p:spPr>
          <a:xfrm flipV="1">
            <a:off x="7349968" y="1317719"/>
            <a:ext cx="837985" cy="123168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55CCA8C-1C02-9524-3425-AC9F95BD7B66}"/>
              </a:ext>
            </a:extLst>
          </p:cNvPr>
          <p:cNvSpPr txBox="1"/>
          <p:nvPr/>
        </p:nvSpPr>
        <p:spPr>
          <a:xfrm>
            <a:off x="7353749" y="856054"/>
            <a:ext cx="1668407" cy="461665"/>
          </a:xfrm>
          <a:prstGeom prst="rect">
            <a:avLst/>
          </a:prstGeom>
          <a:noFill/>
        </p:spPr>
        <p:txBody>
          <a:bodyPr wrap="square" rtlCol="0">
            <a:spAutoFit/>
          </a:bodyPr>
          <a:lstStyle/>
          <a:p>
            <a:r>
              <a:rPr lang="en-SG" sz="1200" b="1" dirty="0">
                <a:solidFill>
                  <a:schemeClr val="bg1"/>
                </a:solidFill>
              </a:rPr>
              <a:t>Simple Command Line Interface</a:t>
            </a:r>
          </a:p>
        </p:txBody>
      </p:sp>
      <p:cxnSp>
        <p:nvCxnSpPr>
          <p:cNvPr id="33" name="Straight Arrow Connector 32">
            <a:extLst>
              <a:ext uri="{FF2B5EF4-FFF2-40B4-BE49-F238E27FC236}">
                <a16:creationId xmlns:a16="http://schemas.microsoft.com/office/drawing/2014/main" id="{1DED8EAA-572C-031F-E13F-CB36CFF4DFFC}"/>
              </a:ext>
            </a:extLst>
          </p:cNvPr>
          <p:cNvCxnSpPr>
            <a:cxnSpLocks/>
            <a:stCxn id="5" idx="0"/>
          </p:cNvCxnSpPr>
          <p:nvPr/>
        </p:nvCxnSpPr>
        <p:spPr>
          <a:xfrm flipH="1" flipV="1">
            <a:off x="1077688" y="2218629"/>
            <a:ext cx="775579" cy="60756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64153C7-2B6A-B861-97A9-72410057E879}"/>
              </a:ext>
            </a:extLst>
          </p:cNvPr>
          <p:cNvSpPr txBox="1"/>
          <p:nvPr/>
        </p:nvSpPr>
        <p:spPr>
          <a:xfrm>
            <a:off x="146115" y="1601054"/>
            <a:ext cx="1886427" cy="600164"/>
          </a:xfrm>
          <a:prstGeom prst="rect">
            <a:avLst/>
          </a:prstGeom>
          <a:noFill/>
        </p:spPr>
        <p:txBody>
          <a:bodyPr wrap="square" rtlCol="0">
            <a:spAutoFit/>
          </a:bodyPr>
          <a:lstStyle/>
          <a:p>
            <a:r>
              <a:rPr lang="en-SG" sz="1100" b="1" dirty="0">
                <a:solidFill>
                  <a:schemeClr val="bg1"/>
                </a:solidFill>
              </a:rPr>
              <a:t>Without Services Like Tanzu Mission Control and Tanzu Observability</a:t>
            </a:r>
          </a:p>
        </p:txBody>
      </p:sp>
      <p:sp>
        <p:nvSpPr>
          <p:cNvPr id="52" name="TextBox 51">
            <a:extLst>
              <a:ext uri="{FF2B5EF4-FFF2-40B4-BE49-F238E27FC236}">
                <a16:creationId xmlns:a16="http://schemas.microsoft.com/office/drawing/2014/main" id="{3E08478D-E23D-E7AD-B31F-A0E2B751A452}"/>
              </a:ext>
            </a:extLst>
          </p:cNvPr>
          <p:cNvSpPr txBox="1"/>
          <p:nvPr/>
        </p:nvSpPr>
        <p:spPr>
          <a:xfrm>
            <a:off x="819477" y="854481"/>
            <a:ext cx="2470903" cy="461665"/>
          </a:xfrm>
          <a:prstGeom prst="rect">
            <a:avLst/>
          </a:prstGeom>
          <a:noFill/>
        </p:spPr>
        <p:txBody>
          <a:bodyPr wrap="square" rtlCol="0">
            <a:spAutoFit/>
          </a:bodyPr>
          <a:lstStyle/>
          <a:p>
            <a:r>
              <a:rPr lang="en-SG" sz="1200" b="1" dirty="0">
                <a:solidFill>
                  <a:schemeClr val="bg1"/>
                </a:solidFill>
              </a:rPr>
              <a:t>Only ONE management cluster can be spawned per setup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0" presetClass="entr" presetSubtype="0" fill="hold"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500"/>
                                        <p:tgtEl>
                                          <p:spTgt spid="36"/>
                                        </p:tgtEl>
                                      </p:cBhvr>
                                    </p:animEffect>
                                  </p:childTnLst>
                                </p:cTn>
                              </p:par>
                              <p:par>
                                <p:cTn id="36" presetID="10" presetClass="entr" presetSubtype="0" fill="hold" nodeType="with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fade">
                                      <p:cBhvr>
                                        <p:cTn id="38" dur="500"/>
                                        <p:tgtEl>
                                          <p:spTgt spid="4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fade">
                                      <p:cBhvr>
                                        <p:cTn id="41"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9" grpId="0"/>
      <p:bldP spid="36" grpId="0"/>
      <p:bldP spid="52" grpId="0"/>
    </p:bldLst>
  </p:timing>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587C67D-9ECE-A040-A1DC-7401CF7D15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
        <p:nvSpPr>
          <p:cNvPr id="6" name="TextBox 5">
            <a:extLst>
              <a:ext uri="{FF2B5EF4-FFF2-40B4-BE49-F238E27FC236}">
                <a16:creationId xmlns:a16="http://schemas.microsoft.com/office/drawing/2014/main" id="{690AFDC1-EED9-5F73-C41B-CBF3251C2CCA}"/>
              </a:ext>
            </a:extLst>
          </p:cNvPr>
          <p:cNvSpPr txBox="1"/>
          <p:nvPr/>
        </p:nvSpPr>
        <p:spPr>
          <a:xfrm>
            <a:off x="229237" y="166699"/>
            <a:ext cx="3700341" cy="523220"/>
          </a:xfrm>
          <a:prstGeom prst="rect">
            <a:avLst/>
          </a:prstGeom>
          <a:noFill/>
        </p:spPr>
        <p:txBody>
          <a:bodyPr wrap="square" rtlCol="0">
            <a:spAutoFit/>
          </a:bodyPr>
          <a:lstStyle/>
          <a:p>
            <a:r>
              <a:rPr lang="en-SG" sz="2800" u="sng" dirty="0">
                <a:solidFill>
                  <a:schemeClr val="bg1"/>
                </a:solidFill>
              </a:rPr>
              <a:t>Kubernetes</a:t>
            </a:r>
            <a:endParaRPr lang="en-SG" sz="1600" u="sng" dirty="0">
              <a:solidFill>
                <a:schemeClr val="bg1"/>
              </a:solidFill>
            </a:endParaRPr>
          </a:p>
        </p:txBody>
      </p:sp>
      <p:grpSp>
        <p:nvGrpSpPr>
          <p:cNvPr id="32" name="Group 31">
            <a:extLst>
              <a:ext uri="{FF2B5EF4-FFF2-40B4-BE49-F238E27FC236}">
                <a16:creationId xmlns:a16="http://schemas.microsoft.com/office/drawing/2014/main" id="{E7BA6519-4F26-6447-DEED-372B1F47A33C}"/>
              </a:ext>
            </a:extLst>
          </p:cNvPr>
          <p:cNvGrpSpPr/>
          <p:nvPr/>
        </p:nvGrpSpPr>
        <p:grpSpPr>
          <a:xfrm>
            <a:off x="113140" y="1340284"/>
            <a:ext cx="3700341" cy="3490487"/>
            <a:chOff x="416859" y="1224214"/>
            <a:chExt cx="3842263" cy="3648738"/>
          </a:xfrm>
        </p:grpSpPr>
        <p:grpSp>
          <p:nvGrpSpPr>
            <p:cNvPr id="23" name="Group 22">
              <a:extLst>
                <a:ext uri="{FF2B5EF4-FFF2-40B4-BE49-F238E27FC236}">
                  <a16:creationId xmlns:a16="http://schemas.microsoft.com/office/drawing/2014/main" id="{8808AFF4-BA7A-7B60-FDB0-1E86D4AE9A6F}"/>
                </a:ext>
              </a:extLst>
            </p:cNvPr>
            <p:cNvGrpSpPr/>
            <p:nvPr/>
          </p:nvGrpSpPr>
          <p:grpSpPr>
            <a:xfrm>
              <a:off x="416859" y="1788290"/>
              <a:ext cx="3756372" cy="3084662"/>
              <a:chOff x="242046" y="1283705"/>
              <a:chExt cx="4233744" cy="3636479"/>
            </a:xfrm>
          </p:grpSpPr>
          <p:grpSp>
            <p:nvGrpSpPr>
              <p:cNvPr id="15" name="Group 14">
                <a:extLst>
                  <a:ext uri="{FF2B5EF4-FFF2-40B4-BE49-F238E27FC236}">
                    <a16:creationId xmlns:a16="http://schemas.microsoft.com/office/drawing/2014/main" id="{C3F52D75-1A1C-408B-2A46-A82AB1F5F9D8}"/>
                  </a:ext>
                </a:extLst>
              </p:cNvPr>
              <p:cNvGrpSpPr/>
              <p:nvPr/>
            </p:nvGrpSpPr>
            <p:grpSpPr>
              <a:xfrm>
                <a:off x="1593477" y="2480982"/>
                <a:ext cx="2882313" cy="2439202"/>
                <a:chOff x="537882" y="1780690"/>
                <a:chExt cx="3574837" cy="3060316"/>
              </a:xfrm>
            </p:grpSpPr>
            <p:sp>
              <p:nvSpPr>
                <p:cNvPr id="8" name="Rectangle: Rounded Corners 7">
                  <a:extLst>
                    <a:ext uri="{FF2B5EF4-FFF2-40B4-BE49-F238E27FC236}">
                      <a16:creationId xmlns:a16="http://schemas.microsoft.com/office/drawing/2014/main" id="{91C2AE6F-1B08-F6AD-5489-117CF2592062}"/>
                    </a:ext>
                  </a:extLst>
                </p:cNvPr>
                <p:cNvSpPr/>
                <p:nvPr/>
              </p:nvSpPr>
              <p:spPr>
                <a:xfrm>
                  <a:off x="537882" y="4383807"/>
                  <a:ext cx="3574837" cy="457199"/>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t>Infrastructure</a:t>
                  </a:r>
                </a:p>
              </p:txBody>
            </p:sp>
            <p:sp>
              <p:nvSpPr>
                <p:cNvPr id="9" name="Rectangle: Rounded Corners 8">
                  <a:extLst>
                    <a:ext uri="{FF2B5EF4-FFF2-40B4-BE49-F238E27FC236}">
                      <a16:creationId xmlns:a16="http://schemas.microsoft.com/office/drawing/2014/main" id="{A6EBEC55-DD7C-C0F9-C9E8-1ED93904F2D1}"/>
                    </a:ext>
                  </a:extLst>
                </p:cNvPr>
                <p:cNvSpPr/>
                <p:nvPr/>
              </p:nvSpPr>
              <p:spPr>
                <a:xfrm>
                  <a:off x="537882" y="3907104"/>
                  <a:ext cx="3574837" cy="457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t>Host Operating System</a:t>
                  </a:r>
                </a:p>
              </p:txBody>
            </p:sp>
            <p:sp>
              <p:nvSpPr>
                <p:cNvPr id="10" name="Rectangle: Rounded Corners 9">
                  <a:extLst>
                    <a:ext uri="{FF2B5EF4-FFF2-40B4-BE49-F238E27FC236}">
                      <a16:creationId xmlns:a16="http://schemas.microsoft.com/office/drawing/2014/main" id="{E361A3F3-303D-DFCB-1F9A-C98F9B26AD6A}"/>
                    </a:ext>
                  </a:extLst>
                </p:cNvPr>
                <p:cNvSpPr/>
                <p:nvPr/>
              </p:nvSpPr>
              <p:spPr>
                <a:xfrm>
                  <a:off x="537882" y="3259552"/>
                  <a:ext cx="3574837" cy="637802"/>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Docker</a:t>
                  </a:r>
                </a:p>
              </p:txBody>
            </p:sp>
            <p:sp>
              <p:nvSpPr>
                <p:cNvPr id="11" name="Rectangle: Rounded Corners 10">
                  <a:extLst>
                    <a:ext uri="{FF2B5EF4-FFF2-40B4-BE49-F238E27FC236}">
                      <a16:creationId xmlns:a16="http://schemas.microsoft.com/office/drawing/2014/main" id="{A78CA318-61B3-3B31-8EF3-C5EF29F9C398}"/>
                    </a:ext>
                  </a:extLst>
                </p:cNvPr>
                <p:cNvSpPr/>
                <p:nvPr/>
              </p:nvSpPr>
              <p:spPr>
                <a:xfrm>
                  <a:off x="605117" y="1780690"/>
                  <a:ext cx="914399" cy="147886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App</a:t>
                  </a:r>
                </a:p>
              </p:txBody>
            </p:sp>
            <p:sp>
              <p:nvSpPr>
                <p:cNvPr id="13" name="Rectangle: Rounded Corners 12">
                  <a:extLst>
                    <a:ext uri="{FF2B5EF4-FFF2-40B4-BE49-F238E27FC236}">
                      <a16:creationId xmlns:a16="http://schemas.microsoft.com/office/drawing/2014/main" id="{50818760-9B25-A965-C616-43F8916DD85B}"/>
                    </a:ext>
                  </a:extLst>
                </p:cNvPr>
                <p:cNvSpPr/>
                <p:nvPr/>
              </p:nvSpPr>
              <p:spPr>
                <a:xfrm>
                  <a:off x="1823067" y="1780690"/>
                  <a:ext cx="914399" cy="147886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App</a:t>
                  </a:r>
                </a:p>
              </p:txBody>
            </p:sp>
            <p:sp>
              <p:nvSpPr>
                <p:cNvPr id="14" name="Rectangle: Rounded Corners 13">
                  <a:extLst>
                    <a:ext uri="{FF2B5EF4-FFF2-40B4-BE49-F238E27FC236}">
                      <a16:creationId xmlns:a16="http://schemas.microsoft.com/office/drawing/2014/main" id="{8F87AAEA-16AE-574D-A4A9-62A9FB551C9B}"/>
                    </a:ext>
                  </a:extLst>
                </p:cNvPr>
                <p:cNvSpPr/>
                <p:nvPr/>
              </p:nvSpPr>
              <p:spPr>
                <a:xfrm>
                  <a:off x="3090423" y="1780690"/>
                  <a:ext cx="914399" cy="147886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App</a:t>
                  </a:r>
                </a:p>
              </p:txBody>
            </p:sp>
          </p:grpSp>
          <p:pic>
            <p:nvPicPr>
              <p:cNvPr id="17" name="Picture 16" descr="Arrow&#10;&#10;Description automatically generated">
                <a:extLst>
                  <a:ext uri="{FF2B5EF4-FFF2-40B4-BE49-F238E27FC236}">
                    <a16:creationId xmlns:a16="http://schemas.microsoft.com/office/drawing/2014/main" id="{BC2D5816-B5EC-DA5F-A451-129C3FBA265C}"/>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rot="11795719">
                <a:off x="651049" y="2375692"/>
                <a:ext cx="923551" cy="796550"/>
              </a:xfrm>
              <a:prstGeom prst="rect">
                <a:avLst/>
              </a:prstGeom>
            </p:spPr>
          </p:pic>
          <p:pic>
            <p:nvPicPr>
              <p:cNvPr id="19" name="Picture 18" descr="A picture containing icon&#10;&#10;Description automatically generated">
                <a:extLst>
                  <a:ext uri="{FF2B5EF4-FFF2-40B4-BE49-F238E27FC236}">
                    <a16:creationId xmlns:a16="http://schemas.microsoft.com/office/drawing/2014/main" id="{1C82AB4E-2806-CEC5-8E47-DD386F4BB1CB}"/>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242046" y="1283705"/>
                <a:ext cx="1285875" cy="936279"/>
              </a:xfrm>
              <a:prstGeom prst="rect">
                <a:avLst/>
              </a:prstGeom>
            </p:spPr>
          </p:pic>
        </p:grpSp>
        <p:pic>
          <p:nvPicPr>
            <p:cNvPr id="21" name="Picture 20" descr="Graphical user interface, application&#10;&#10;Description automatically generated with medium confidence">
              <a:extLst>
                <a:ext uri="{FF2B5EF4-FFF2-40B4-BE49-F238E27FC236}">
                  <a16:creationId xmlns:a16="http://schemas.microsoft.com/office/drawing/2014/main" id="{E5C0AF59-5B77-3664-DF2E-F2E0F09DDC27}"/>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818850" y="1487633"/>
              <a:ext cx="336904" cy="435994"/>
            </a:xfrm>
            <a:prstGeom prst="rect">
              <a:avLst/>
            </a:prstGeom>
          </p:spPr>
        </p:pic>
        <p:pic>
          <p:nvPicPr>
            <p:cNvPr id="24" name="Picture 23" descr="Logo, company name&#10;&#10;Description automatically generated">
              <a:extLst>
                <a:ext uri="{FF2B5EF4-FFF2-40B4-BE49-F238E27FC236}">
                  <a16:creationId xmlns:a16="http://schemas.microsoft.com/office/drawing/2014/main" id="{30412F19-F4A6-F890-E26F-DB644EFDA3D2}"/>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837473B0-CC2E-450A-ABE3-18F120FF3D39}">
                  <a1611:picAttrSrcUrl xmlns:a1611="http://schemas.microsoft.com/office/drawing/2016/11/main" r:id="rId12"/>
                </a:ext>
              </a:extLst>
            </a:blip>
            <a:stretch>
              <a:fillRect/>
            </a:stretch>
          </p:blipFill>
          <p:spPr>
            <a:xfrm>
              <a:off x="3065402" y="3816924"/>
              <a:ext cx="945361" cy="543583"/>
            </a:xfrm>
            <a:prstGeom prst="rect">
              <a:avLst/>
            </a:prstGeom>
          </p:spPr>
        </p:pic>
        <p:sp>
          <p:nvSpPr>
            <p:cNvPr id="25" name="TextBox 24">
              <a:extLst>
                <a:ext uri="{FF2B5EF4-FFF2-40B4-BE49-F238E27FC236}">
                  <a16:creationId xmlns:a16="http://schemas.microsoft.com/office/drawing/2014/main" id="{9D253F1C-FAB5-1043-91D6-161AE94D5A8E}"/>
                </a:ext>
              </a:extLst>
            </p:cNvPr>
            <p:cNvSpPr txBox="1"/>
            <p:nvPr/>
          </p:nvSpPr>
          <p:spPr>
            <a:xfrm>
              <a:off x="615107" y="1224214"/>
              <a:ext cx="942639" cy="276999"/>
            </a:xfrm>
            <a:prstGeom prst="rect">
              <a:avLst/>
            </a:prstGeom>
            <a:noFill/>
          </p:spPr>
          <p:txBody>
            <a:bodyPr wrap="square" rtlCol="0">
              <a:spAutoFit/>
            </a:bodyPr>
            <a:lstStyle/>
            <a:p>
              <a:r>
                <a:rPr lang="en-SG" sz="1200" b="1" dirty="0">
                  <a:solidFill>
                    <a:schemeClr val="bg1"/>
                  </a:solidFill>
                </a:rPr>
                <a:t>Artifact</a:t>
              </a:r>
              <a:endParaRPr lang="en-SG" b="1" dirty="0">
                <a:solidFill>
                  <a:schemeClr val="bg1"/>
                </a:solidFill>
              </a:endParaRPr>
            </a:p>
          </p:txBody>
        </p:sp>
        <p:sp>
          <p:nvSpPr>
            <p:cNvPr id="26" name="Right Brace 25">
              <a:extLst>
                <a:ext uri="{FF2B5EF4-FFF2-40B4-BE49-F238E27FC236}">
                  <a16:creationId xmlns:a16="http://schemas.microsoft.com/office/drawing/2014/main" id="{385E1CAE-3C97-CC9A-8E7F-D3632C430C86}"/>
                </a:ext>
              </a:extLst>
            </p:cNvPr>
            <p:cNvSpPr/>
            <p:nvPr/>
          </p:nvSpPr>
          <p:spPr>
            <a:xfrm>
              <a:off x="1678587" y="2531871"/>
              <a:ext cx="2417458" cy="17098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30" name="Left Brace 29">
              <a:extLst>
                <a:ext uri="{FF2B5EF4-FFF2-40B4-BE49-F238E27FC236}">
                  <a16:creationId xmlns:a16="http://schemas.microsoft.com/office/drawing/2014/main" id="{99854922-0F15-56B5-8FF3-7B34DBE54B07}"/>
                </a:ext>
              </a:extLst>
            </p:cNvPr>
            <p:cNvSpPr/>
            <p:nvPr/>
          </p:nvSpPr>
          <p:spPr>
            <a:xfrm rot="5400000">
              <a:off x="2657835" y="1315163"/>
              <a:ext cx="458961" cy="2417457"/>
            </a:xfrm>
            <a:prstGeom prst="lef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31" name="TextBox 30">
              <a:extLst>
                <a:ext uri="{FF2B5EF4-FFF2-40B4-BE49-F238E27FC236}">
                  <a16:creationId xmlns:a16="http://schemas.microsoft.com/office/drawing/2014/main" id="{18A9C2F0-3132-2D41-F0C6-8C55F147E092}"/>
                </a:ext>
              </a:extLst>
            </p:cNvPr>
            <p:cNvSpPr txBox="1"/>
            <p:nvPr/>
          </p:nvSpPr>
          <p:spPr>
            <a:xfrm>
              <a:off x="1701802" y="2014779"/>
              <a:ext cx="2557320" cy="317079"/>
            </a:xfrm>
            <a:prstGeom prst="rect">
              <a:avLst/>
            </a:prstGeom>
            <a:noFill/>
          </p:spPr>
          <p:txBody>
            <a:bodyPr wrap="square" rtlCol="0">
              <a:spAutoFit/>
            </a:bodyPr>
            <a:lstStyle/>
            <a:p>
              <a:r>
                <a:rPr lang="en-SG" dirty="0">
                  <a:solidFill>
                    <a:schemeClr val="bg1"/>
                  </a:solidFill>
                </a:rPr>
                <a:t>Containerized Applications</a:t>
              </a:r>
            </a:p>
          </p:txBody>
        </p:sp>
      </p:grpSp>
      <p:grpSp>
        <p:nvGrpSpPr>
          <p:cNvPr id="54" name="Group 53">
            <a:extLst>
              <a:ext uri="{FF2B5EF4-FFF2-40B4-BE49-F238E27FC236}">
                <a16:creationId xmlns:a16="http://schemas.microsoft.com/office/drawing/2014/main" id="{EB8A96DF-1E96-A007-48A9-60B30DF8E324}"/>
              </a:ext>
            </a:extLst>
          </p:cNvPr>
          <p:cNvGrpSpPr/>
          <p:nvPr/>
        </p:nvGrpSpPr>
        <p:grpSpPr>
          <a:xfrm>
            <a:off x="5348539" y="576338"/>
            <a:ext cx="2316598" cy="1877183"/>
            <a:chOff x="5173723" y="462031"/>
            <a:chExt cx="2316598" cy="1877183"/>
          </a:xfrm>
        </p:grpSpPr>
        <p:pic>
          <p:nvPicPr>
            <p:cNvPr id="7" name="Picture 6" descr="Icon&#10;&#10;Description automatically generated">
              <a:extLst>
                <a:ext uri="{FF2B5EF4-FFF2-40B4-BE49-F238E27FC236}">
                  <a16:creationId xmlns:a16="http://schemas.microsoft.com/office/drawing/2014/main" id="{9F56DF3E-1118-E3A6-A481-38C7EDC49ED8}"/>
                </a:ext>
              </a:extLst>
            </p:cNvPr>
            <p:cNvPicPr>
              <a:picLocks noChangeAspect="1"/>
            </p:cNvPicPr>
            <p:nvPr/>
          </p:nvPicPr>
          <p:blipFill>
            <a:blip r:embed="rId13">
              <a:extLst>
                <a:ext uri="{837473B0-CC2E-450A-ABE3-18F120FF3D39}">
                  <a1611:picAttrSrcUrl xmlns:a1611="http://schemas.microsoft.com/office/drawing/2016/11/main" r:id="rId14"/>
                </a:ext>
              </a:extLst>
            </a:blip>
            <a:stretch>
              <a:fillRect/>
            </a:stretch>
          </p:blipFill>
          <p:spPr>
            <a:xfrm>
              <a:off x="5456421" y="462031"/>
              <a:ext cx="1616732" cy="1569365"/>
            </a:xfrm>
            <a:prstGeom prst="rect">
              <a:avLst/>
            </a:prstGeom>
          </p:spPr>
        </p:pic>
        <p:sp>
          <p:nvSpPr>
            <p:cNvPr id="33" name="TextBox 32">
              <a:extLst>
                <a:ext uri="{FF2B5EF4-FFF2-40B4-BE49-F238E27FC236}">
                  <a16:creationId xmlns:a16="http://schemas.microsoft.com/office/drawing/2014/main" id="{BFBFB253-32F3-DA58-6199-81F2130019FE}"/>
                </a:ext>
              </a:extLst>
            </p:cNvPr>
            <p:cNvSpPr txBox="1"/>
            <p:nvPr/>
          </p:nvSpPr>
          <p:spPr>
            <a:xfrm>
              <a:off x="5173723" y="2062215"/>
              <a:ext cx="2316598" cy="276999"/>
            </a:xfrm>
            <a:prstGeom prst="rect">
              <a:avLst/>
            </a:prstGeom>
            <a:solidFill>
              <a:schemeClr val="accent3">
                <a:lumMod val="20000"/>
                <a:lumOff val="80000"/>
              </a:schemeClr>
            </a:solidFill>
          </p:spPr>
          <p:txBody>
            <a:bodyPr wrap="square" rtlCol="0">
              <a:spAutoFit/>
            </a:bodyPr>
            <a:lstStyle/>
            <a:p>
              <a:r>
                <a:rPr lang="en-SG" sz="1200" b="1" dirty="0">
                  <a:solidFill>
                    <a:schemeClr val="tx1"/>
                  </a:solidFill>
                </a:rPr>
                <a:t>Container Orchestration Tool</a:t>
              </a:r>
            </a:p>
          </p:txBody>
        </p:sp>
      </p:grpSp>
      <p:sp>
        <p:nvSpPr>
          <p:cNvPr id="50" name="Rectangle: Rounded Corners 49">
            <a:extLst>
              <a:ext uri="{FF2B5EF4-FFF2-40B4-BE49-F238E27FC236}">
                <a16:creationId xmlns:a16="http://schemas.microsoft.com/office/drawing/2014/main" id="{3718AA74-DAB7-A29C-182D-26F582B98615}"/>
              </a:ext>
            </a:extLst>
          </p:cNvPr>
          <p:cNvSpPr/>
          <p:nvPr/>
        </p:nvSpPr>
        <p:spPr>
          <a:xfrm>
            <a:off x="4904085" y="2697760"/>
            <a:ext cx="1407262" cy="210796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3" name="Rectangle: Rounded Corners 52">
            <a:extLst>
              <a:ext uri="{FF2B5EF4-FFF2-40B4-BE49-F238E27FC236}">
                <a16:creationId xmlns:a16="http://schemas.microsoft.com/office/drawing/2014/main" id="{63889637-F5CA-DCA7-D175-2D9935EC6963}"/>
              </a:ext>
            </a:extLst>
          </p:cNvPr>
          <p:cNvSpPr/>
          <p:nvPr/>
        </p:nvSpPr>
        <p:spPr>
          <a:xfrm>
            <a:off x="6719494" y="2699808"/>
            <a:ext cx="1407262" cy="210796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5" name="Rectangle: Rounded Corners 54">
            <a:extLst>
              <a:ext uri="{FF2B5EF4-FFF2-40B4-BE49-F238E27FC236}">
                <a16:creationId xmlns:a16="http://schemas.microsoft.com/office/drawing/2014/main" id="{5F192133-C92A-57F6-D497-702223454BEC}"/>
              </a:ext>
            </a:extLst>
          </p:cNvPr>
          <p:cNvSpPr/>
          <p:nvPr/>
        </p:nvSpPr>
        <p:spPr>
          <a:xfrm>
            <a:off x="5156662" y="4563476"/>
            <a:ext cx="922475" cy="369991"/>
          </a:xfrm>
          <a:prstGeom prst="roundRect">
            <a:avLst/>
          </a:prstGeom>
          <a:solidFill>
            <a:schemeClr val="accent4">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Node</a:t>
            </a:r>
          </a:p>
        </p:txBody>
      </p:sp>
      <p:sp>
        <p:nvSpPr>
          <p:cNvPr id="56" name="Rectangle: Rounded Corners 55">
            <a:extLst>
              <a:ext uri="{FF2B5EF4-FFF2-40B4-BE49-F238E27FC236}">
                <a16:creationId xmlns:a16="http://schemas.microsoft.com/office/drawing/2014/main" id="{E5CE7224-F3CA-7244-ED49-6A90B48C0A95}"/>
              </a:ext>
            </a:extLst>
          </p:cNvPr>
          <p:cNvSpPr/>
          <p:nvPr/>
        </p:nvSpPr>
        <p:spPr>
          <a:xfrm>
            <a:off x="6982531" y="4563476"/>
            <a:ext cx="922475" cy="369991"/>
          </a:xfrm>
          <a:prstGeom prst="roundRect">
            <a:avLst/>
          </a:prstGeom>
          <a:solidFill>
            <a:schemeClr val="accent4">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Node</a:t>
            </a:r>
          </a:p>
        </p:txBody>
      </p:sp>
      <p:sp>
        <p:nvSpPr>
          <p:cNvPr id="57" name="Rectangle: Rounded Corners 56">
            <a:extLst>
              <a:ext uri="{FF2B5EF4-FFF2-40B4-BE49-F238E27FC236}">
                <a16:creationId xmlns:a16="http://schemas.microsoft.com/office/drawing/2014/main" id="{5238EE30-96E7-51DF-DA7B-E7447C48C10C}"/>
              </a:ext>
            </a:extLst>
          </p:cNvPr>
          <p:cNvSpPr/>
          <p:nvPr/>
        </p:nvSpPr>
        <p:spPr>
          <a:xfrm>
            <a:off x="4376322" y="2197004"/>
            <a:ext cx="495702" cy="62559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t>App</a:t>
            </a:r>
            <a:endParaRPr lang="en-SG" dirty="0"/>
          </a:p>
        </p:txBody>
      </p:sp>
      <p:sp>
        <p:nvSpPr>
          <p:cNvPr id="58" name="Rectangle: Rounded Corners 57">
            <a:extLst>
              <a:ext uri="{FF2B5EF4-FFF2-40B4-BE49-F238E27FC236}">
                <a16:creationId xmlns:a16="http://schemas.microsoft.com/office/drawing/2014/main" id="{95757978-00A1-B8E0-6040-BD4977D7440C}"/>
              </a:ext>
            </a:extLst>
          </p:cNvPr>
          <p:cNvSpPr/>
          <p:nvPr/>
        </p:nvSpPr>
        <p:spPr>
          <a:xfrm>
            <a:off x="5080940" y="2985248"/>
            <a:ext cx="1029223" cy="590545"/>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Pod</a:t>
            </a:r>
          </a:p>
        </p:txBody>
      </p:sp>
      <p:sp>
        <p:nvSpPr>
          <p:cNvPr id="59" name="Rectangle: Rounded Corners 58">
            <a:extLst>
              <a:ext uri="{FF2B5EF4-FFF2-40B4-BE49-F238E27FC236}">
                <a16:creationId xmlns:a16="http://schemas.microsoft.com/office/drawing/2014/main" id="{C8374385-6970-E906-8F5A-536099EEAF13}"/>
              </a:ext>
            </a:extLst>
          </p:cNvPr>
          <p:cNvSpPr/>
          <p:nvPr/>
        </p:nvSpPr>
        <p:spPr>
          <a:xfrm>
            <a:off x="5054913" y="3767873"/>
            <a:ext cx="1099525" cy="6260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Pod</a:t>
            </a:r>
          </a:p>
        </p:txBody>
      </p:sp>
      <p:sp>
        <p:nvSpPr>
          <p:cNvPr id="60" name="Rectangle: Rounded Corners 59">
            <a:extLst>
              <a:ext uri="{FF2B5EF4-FFF2-40B4-BE49-F238E27FC236}">
                <a16:creationId xmlns:a16="http://schemas.microsoft.com/office/drawing/2014/main" id="{1A9009BC-0B17-7C4C-56C7-1EF629BF47DB}"/>
              </a:ext>
            </a:extLst>
          </p:cNvPr>
          <p:cNvSpPr/>
          <p:nvPr/>
        </p:nvSpPr>
        <p:spPr>
          <a:xfrm>
            <a:off x="6897627" y="2952378"/>
            <a:ext cx="1044768" cy="61669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Pod</a:t>
            </a:r>
          </a:p>
        </p:txBody>
      </p:sp>
      <p:sp>
        <p:nvSpPr>
          <p:cNvPr id="61" name="Rectangle: Rounded Corners 60">
            <a:extLst>
              <a:ext uri="{FF2B5EF4-FFF2-40B4-BE49-F238E27FC236}">
                <a16:creationId xmlns:a16="http://schemas.microsoft.com/office/drawing/2014/main" id="{FEFE0A17-BFDD-394E-13CE-06380FE47F76}"/>
              </a:ext>
            </a:extLst>
          </p:cNvPr>
          <p:cNvSpPr/>
          <p:nvPr/>
        </p:nvSpPr>
        <p:spPr>
          <a:xfrm>
            <a:off x="6907304" y="3751740"/>
            <a:ext cx="1082157" cy="61669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Pod</a:t>
            </a:r>
          </a:p>
        </p:txBody>
      </p:sp>
      <p:pic>
        <p:nvPicPr>
          <p:cNvPr id="62" name="Picture 61" descr="Arrow&#10;&#10;Description automatically generated">
            <a:extLst>
              <a:ext uri="{FF2B5EF4-FFF2-40B4-BE49-F238E27FC236}">
                <a16:creationId xmlns:a16="http://schemas.microsoft.com/office/drawing/2014/main" id="{D27354DD-97D0-958E-FFCA-41DDB4337CE0}"/>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rot="11795719">
            <a:off x="4638821" y="2936534"/>
            <a:ext cx="504894" cy="412947"/>
          </a:xfrm>
          <a:prstGeom prst="rect">
            <a:avLst/>
          </a:prstGeom>
        </p:spPr>
      </p:pic>
      <p:sp>
        <p:nvSpPr>
          <p:cNvPr id="64" name="TextBox 63">
            <a:extLst>
              <a:ext uri="{FF2B5EF4-FFF2-40B4-BE49-F238E27FC236}">
                <a16:creationId xmlns:a16="http://schemas.microsoft.com/office/drawing/2014/main" id="{4AFF4E83-2CA0-0A6B-6D6D-3074B799F111}"/>
              </a:ext>
            </a:extLst>
          </p:cNvPr>
          <p:cNvSpPr txBox="1"/>
          <p:nvPr/>
        </p:nvSpPr>
        <p:spPr>
          <a:xfrm>
            <a:off x="3717092" y="288392"/>
            <a:ext cx="1639682" cy="1200329"/>
          </a:xfrm>
          <a:prstGeom prst="rect">
            <a:avLst/>
          </a:prstGeom>
          <a:solidFill>
            <a:schemeClr val="tx2">
              <a:lumMod val="50000"/>
            </a:schemeClr>
          </a:solidFill>
        </p:spPr>
        <p:txBody>
          <a:bodyPr wrap="square" rtlCol="0">
            <a:spAutoFit/>
          </a:bodyPr>
          <a:lstStyle/>
          <a:p>
            <a:r>
              <a:rPr lang="en-SG" sz="1200" b="1" dirty="0">
                <a:solidFill>
                  <a:schemeClr val="bg1"/>
                </a:solidFill>
              </a:rPr>
              <a:t>Automate:</a:t>
            </a:r>
          </a:p>
          <a:p>
            <a:pPr marL="285750" indent="-285750">
              <a:buFont typeface="Arial" panose="020B0604020202020204" pitchFamily="34" charset="0"/>
              <a:buChar char="•"/>
            </a:pPr>
            <a:r>
              <a:rPr lang="en-SG" sz="1200" dirty="0">
                <a:solidFill>
                  <a:schemeClr val="bg1"/>
                </a:solidFill>
              </a:rPr>
              <a:t>Configuration</a:t>
            </a:r>
          </a:p>
          <a:p>
            <a:pPr marL="285750" indent="-285750">
              <a:buFont typeface="Arial" panose="020B0604020202020204" pitchFamily="34" charset="0"/>
              <a:buChar char="•"/>
            </a:pPr>
            <a:r>
              <a:rPr lang="en-SG" sz="1200" dirty="0">
                <a:solidFill>
                  <a:schemeClr val="bg1"/>
                </a:solidFill>
              </a:rPr>
              <a:t>Provisioning</a:t>
            </a:r>
          </a:p>
          <a:p>
            <a:pPr marL="285750" indent="-285750">
              <a:buFont typeface="Arial" panose="020B0604020202020204" pitchFamily="34" charset="0"/>
              <a:buChar char="•"/>
            </a:pPr>
            <a:r>
              <a:rPr lang="en-SG" sz="1200" dirty="0">
                <a:solidFill>
                  <a:schemeClr val="bg1"/>
                </a:solidFill>
              </a:rPr>
              <a:t>Scaling</a:t>
            </a:r>
          </a:p>
          <a:p>
            <a:pPr marL="285750" indent="-285750">
              <a:buFont typeface="Arial" panose="020B0604020202020204" pitchFamily="34" charset="0"/>
              <a:buChar char="•"/>
            </a:pPr>
            <a:r>
              <a:rPr lang="en-SG" sz="1200" dirty="0">
                <a:solidFill>
                  <a:schemeClr val="bg1"/>
                </a:solidFill>
              </a:rPr>
              <a:t>Health Monitoring</a:t>
            </a:r>
          </a:p>
        </p:txBody>
      </p:sp>
    </p:spTree>
    <p:extLst>
      <p:ext uri="{BB962C8B-B14F-4D97-AF65-F5344CB8AC3E}">
        <p14:creationId xmlns:p14="http://schemas.microsoft.com/office/powerpoint/2010/main" val="1717392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fade">
                                      <p:cBhvr>
                                        <p:cTn id="10" dur="500"/>
                                        <p:tgtEl>
                                          <p:spTgt spid="6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500"/>
                                        <p:tgtEl>
                                          <p:spTgt spid="5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500"/>
                                        <p:tgtEl>
                                          <p:spTgt spid="5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500"/>
                                        <p:tgtEl>
                                          <p:spTgt spid="6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par>
                                <p:cTn id="35" presetID="10" presetClass="entr" presetSubtype="0" fill="hold" nodeType="with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500"/>
                                        <p:tgtEl>
                                          <p:spTgt spid="54"/>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barn(inVertical)">
                                      <p:cBhvr>
                                        <p:cTn id="42"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3" grpId="0" animBg="1"/>
      <p:bldP spid="55" grpId="0" animBg="1"/>
      <p:bldP spid="56" grpId="0" animBg="1"/>
      <p:bldP spid="57" grpId="0" animBg="1"/>
      <p:bldP spid="58" grpId="0" animBg="1"/>
      <p:bldP spid="59" grpId="0" animBg="1"/>
      <p:bldP spid="60" grpId="0" animBg="1"/>
      <p:bldP spid="61" grpId="0" animBg="1"/>
      <p:bldP spid="64" grpId="0" animBg="1"/>
    </p:bldLst>
  </p:timing>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D78AE90-EE24-1115-8E05-179452890C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
        <p:nvSpPr>
          <p:cNvPr id="6" name="TextBox 5">
            <a:extLst>
              <a:ext uri="{FF2B5EF4-FFF2-40B4-BE49-F238E27FC236}">
                <a16:creationId xmlns:a16="http://schemas.microsoft.com/office/drawing/2014/main" id="{A6510899-D548-9BA2-38B3-199C775E7DCF}"/>
              </a:ext>
            </a:extLst>
          </p:cNvPr>
          <p:cNvSpPr txBox="1"/>
          <p:nvPr/>
        </p:nvSpPr>
        <p:spPr>
          <a:xfrm>
            <a:off x="141555" y="110330"/>
            <a:ext cx="3973245" cy="707886"/>
          </a:xfrm>
          <a:prstGeom prst="rect">
            <a:avLst/>
          </a:prstGeom>
          <a:noFill/>
        </p:spPr>
        <p:txBody>
          <a:bodyPr wrap="square" rtlCol="0">
            <a:spAutoFit/>
          </a:bodyPr>
          <a:lstStyle/>
          <a:p>
            <a:r>
              <a:rPr lang="en-SG" sz="2000" u="sng" dirty="0">
                <a:solidFill>
                  <a:schemeClr val="bg1"/>
                </a:solidFill>
              </a:rPr>
              <a:t>Tanzu Community Edition Overview</a:t>
            </a:r>
            <a:endParaRPr lang="en-SG" sz="1200" u="sng" dirty="0">
              <a:solidFill>
                <a:schemeClr val="bg1"/>
              </a:solidFill>
            </a:endParaRPr>
          </a:p>
        </p:txBody>
      </p:sp>
      <p:pic>
        <p:nvPicPr>
          <p:cNvPr id="1026" name="Picture 2" descr="CLI Architecture">
            <a:extLst>
              <a:ext uri="{FF2B5EF4-FFF2-40B4-BE49-F238E27FC236}">
                <a16:creationId xmlns:a16="http://schemas.microsoft.com/office/drawing/2014/main" id="{9A768A58-6D88-2775-86FC-23F4A27429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500" t="13885" r="18400" b="19018"/>
          <a:stretch/>
        </p:blipFill>
        <p:spPr bwMode="auto">
          <a:xfrm>
            <a:off x="516298" y="824313"/>
            <a:ext cx="8177122" cy="420885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5FCB180-EC05-AFF1-C4D1-FCD450334F34}"/>
              </a:ext>
            </a:extLst>
          </p:cNvPr>
          <p:cNvSpPr txBox="1"/>
          <p:nvPr/>
        </p:nvSpPr>
        <p:spPr>
          <a:xfrm>
            <a:off x="6421136" y="883781"/>
            <a:ext cx="2656605" cy="2308324"/>
          </a:xfrm>
          <a:prstGeom prst="rect">
            <a:avLst/>
          </a:prstGeom>
          <a:noFill/>
        </p:spPr>
        <p:txBody>
          <a:bodyPr wrap="square" rtlCol="0">
            <a:spAutoFit/>
          </a:bodyPr>
          <a:lstStyle/>
          <a:p>
            <a:r>
              <a:rPr lang="en-SG" sz="1800" b="1" dirty="0">
                <a:solidFill>
                  <a:schemeClr val="accent1">
                    <a:lumMod val="75000"/>
                  </a:schemeClr>
                </a:solidFill>
              </a:rPr>
              <a:t>Unmanaged Cluster</a:t>
            </a:r>
          </a:p>
          <a:p>
            <a:endParaRPr lang="en-SG" sz="1800" b="1" dirty="0">
              <a:solidFill>
                <a:schemeClr val="accent1">
                  <a:lumMod val="75000"/>
                </a:schemeClr>
              </a:solidFill>
            </a:endParaRPr>
          </a:p>
          <a:p>
            <a:endParaRPr lang="en-SG" sz="1800" b="1" dirty="0">
              <a:solidFill>
                <a:schemeClr val="accent1">
                  <a:lumMod val="75000"/>
                </a:schemeClr>
              </a:solidFill>
            </a:endParaRPr>
          </a:p>
          <a:p>
            <a:r>
              <a:rPr lang="en-SG" sz="1800" b="1" dirty="0">
                <a:solidFill>
                  <a:schemeClr val="accent1">
                    <a:lumMod val="75000"/>
                  </a:schemeClr>
                </a:solidFill>
              </a:rPr>
              <a:t>Managed Cluster</a:t>
            </a:r>
          </a:p>
          <a:p>
            <a:endParaRPr lang="en-SG" sz="1800" b="1" dirty="0">
              <a:solidFill>
                <a:schemeClr val="accent1">
                  <a:lumMod val="75000"/>
                </a:schemeClr>
              </a:solidFill>
            </a:endParaRPr>
          </a:p>
          <a:p>
            <a:endParaRPr lang="en-SG" sz="1800" b="1" dirty="0">
              <a:solidFill>
                <a:schemeClr val="accent1">
                  <a:lumMod val="75000"/>
                </a:schemeClr>
              </a:solidFill>
            </a:endParaRPr>
          </a:p>
          <a:p>
            <a:r>
              <a:rPr lang="en-SG" sz="1800" b="1" dirty="0">
                <a:solidFill>
                  <a:schemeClr val="accent1">
                    <a:lumMod val="75000"/>
                  </a:schemeClr>
                </a:solidFill>
              </a:rPr>
              <a:t>Tanzu Package Management</a:t>
            </a:r>
          </a:p>
        </p:txBody>
      </p:sp>
      <p:pic>
        <p:nvPicPr>
          <p:cNvPr id="9" name="Graphic 8" descr="Badge 1 outline">
            <a:extLst>
              <a:ext uri="{FF2B5EF4-FFF2-40B4-BE49-F238E27FC236}">
                <a16:creationId xmlns:a16="http://schemas.microsoft.com/office/drawing/2014/main" id="{F8C1F7AF-6299-5987-E4AF-F19B173CE6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59716" y="818216"/>
            <a:ext cx="556742" cy="556742"/>
          </a:xfrm>
          <a:prstGeom prst="rect">
            <a:avLst/>
          </a:prstGeom>
        </p:spPr>
      </p:pic>
      <p:pic>
        <p:nvPicPr>
          <p:cNvPr id="11" name="Graphic 10" descr="Badge 3 outline">
            <a:extLst>
              <a:ext uri="{FF2B5EF4-FFF2-40B4-BE49-F238E27FC236}">
                <a16:creationId xmlns:a16="http://schemas.microsoft.com/office/drawing/2014/main" id="{A4DD455F-7A1C-0458-4FBC-7141756A192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59716" y="2386436"/>
            <a:ext cx="556742" cy="556742"/>
          </a:xfrm>
          <a:prstGeom prst="rect">
            <a:avLst/>
          </a:prstGeom>
        </p:spPr>
      </p:pic>
      <p:pic>
        <p:nvPicPr>
          <p:cNvPr id="13" name="Graphic 12" descr="Badge outline">
            <a:extLst>
              <a:ext uri="{FF2B5EF4-FFF2-40B4-BE49-F238E27FC236}">
                <a16:creationId xmlns:a16="http://schemas.microsoft.com/office/drawing/2014/main" id="{BE5298B0-D18D-415E-C2B1-C595307C24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59716" y="1602326"/>
            <a:ext cx="556742" cy="556742"/>
          </a:xfrm>
          <a:prstGeom prst="rect">
            <a:avLst/>
          </a:prstGeom>
        </p:spPr>
      </p:pic>
    </p:spTree>
    <p:extLst>
      <p:ext uri="{BB962C8B-B14F-4D97-AF65-F5344CB8AC3E}">
        <p14:creationId xmlns:p14="http://schemas.microsoft.com/office/powerpoint/2010/main" val="3995566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Valentine template">
  <a:themeElements>
    <a:clrScheme name="Custom 347">
      <a:dk1>
        <a:srgbClr val="000000"/>
      </a:dk1>
      <a:lt1>
        <a:srgbClr val="FFFFFF"/>
      </a:lt1>
      <a:dk2>
        <a:srgbClr val="565F6F"/>
      </a:dk2>
      <a:lt2>
        <a:srgbClr val="DFE3E9"/>
      </a:lt2>
      <a:accent1>
        <a:srgbClr val="3D85C6"/>
      </a:accent1>
      <a:accent2>
        <a:srgbClr val="6FA8DC"/>
      </a:accent2>
      <a:accent3>
        <a:srgbClr val="9FC5E8"/>
      </a:accent3>
      <a:accent4>
        <a:srgbClr val="CFE2F3"/>
      </a:accent4>
      <a:accent5>
        <a:srgbClr val="D9D9D9"/>
      </a:accent5>
      <a:accent6>
        <a:srgbClr val="999999"/>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2597</TotalTime>
  <Words>2462</Words>
  <Application>Microsoft Office PowerPoint</Application>
  <PresentationFormat>On-screen Show (16:9)</PresentationFormat>
  <Paragraphs>345</Paragraphs>
  <Slides>31</Slides>
  <Notes>31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Wingdings</vt:lpstr>
      <vt:lpstr>Cousine</vt:lpstr>
      <vt:lpstr>Valentine template</vt:lpstr>
      <vt:lpstr>TANZU SHARING</vt:lpstr>
      <vt:lpstr>Hello Everyone!</vt:lpstr>
      <vt:lpstr>1 TABLE OF CONTENTS</vt:lpstr>
      <vt:lpstr>PowerPoint Presentation</vt:lpstr>
      <vt:lpstr>PowerPoint Presentation</vt:lpstr>
      <vt:lpstr>2 TANZU COMMUNITY EDITION</vt:lpstr>
      <vt:lpstr>PowerPoint Presentation</vt:lpstr>
      <vt:lpstr>PowerPoint Presentation</vt:lpstr>
      <vt:lpstr>PowerPoint Presentation</vt:lpstr>
      <vt:lpstr>3  UNMANAGED CLUSTER</vt:lpstr>
      <vt:lpstr>PowerPoint Presentation</vt:lpstr>
      <vt:lpstr>4  MANAGED CLUSTER</vt:lpstr>
      <vt:lpstr>PowerPoint Presentation</vt:lpstr>
      <vt:lpstr>PowerPoint Presentation</vt:lpstr>
      <vt:lpstr>PowerPoint Presentation</vt:lpstr>
      <vt:lpstr>PowerPoint Presentation</vt:lpstr>
      <vt:lpstr>5  DEMONSTRATION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6  PACKAGE MANAGEMENT</vt:lpstr>
      <vt:lpstr>PowerPoint Presentation</vt:lpstr>
      <vt:lpstr>PowerPoint Presentation</vt:lpstr>
      <vt:lpstr>7     CONCLUSION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TANZU COMMUNITY EDITION</dc:title>
  <dc:creator>Ryan Ang</dc:creator>
  <cp:lastModifiedBy>Ryan Ang</cp:lastModifiedBy>
  <cp:revision>127</cp:revision>
  <dcterms:modified xsi:type="dcterms:W3CDTF">2022-07-28T07:59:59Z</dcterms:modified>
</cp:coreProperties>
</file>